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grandir" charset="1" panose="00000500000000000000"/>
      <p:regular r:id="rId24"/>
    </p:embeddedFont>
    <p:embeddedFont>
      <p:font typeface="Agrandir Bold" charset="1" panose="00000800000000000000"/>
      <p:regular r:id="rId25"/>
    </p:embeddedFont>
    <p:embeddedFont>
      <p:font typeface="Canva Sans" charset="1" panose="020B0503030501040103"/>
      <p:regular r:id="rId26"/>
    </p:embeddedFont>
    <p:embeddedFont>
      <p:font typeface="Canva Sans Bold"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16.gif"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8.gif" Type="http://schemas.openxmlformats.org/officeDocument/2006/relationships/image"/><Relationship Id="rId4" Target="../media/image23.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gif"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eeksforgeeks.org/deep-learning/long-short-term-memory-networks-using-pytorch/" TargetMode="External" Type="http://schemas.openxmlformats.org/officeDocument/2006/relationships/hyperlink"/><Relationship Id="rId3" Target="https://www.tensorflow.org/guide/keras" TargetMode="External" Type="http://schemas.openxmlformats.org/officeDocument/2006/relationships/hyperlink"/><Relationship Id="rId4" Target="https://scikit-learn.org/stable/modules/preprocessing.html" TargetMode="External" Type="http://schemas.openxmlformats.org/officeDocument/2006/relationships/hyperlink"/><Relationship Id="rId5" Target="https://matplotlib.org/stable/contents.html" TargetMode="External" Type="http://schemas.openxmlformats.org/officeDocument/2006/relationships/hyperlink"/><Relationship Id="rId6" Target="https://seaborn.pydata.org" TargetMode="External" Type="http://schemas.openxmlformats.org/officeDocument/2006/relationships/hyperlink"/><Relationship Id="rId7" Target="https://numpy.org/doc/" TargetMode="External" Type="http://schemas.openxmlformats.org/officeDocument/2006/relationships/hyperlink"/><Relationship Id="rId8" Target="https://docs.streamlit.io"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gif" Type="http://schemas.openxmlformats.org/officeDocument/2006/relationships/image"/><Relationship Id="rId3" Target="../media/image1.gif" Type="http://schemas.openxmlformats.org/officeDocument/2006/relationships/image"/><Relationship Id="rId4" Target="../media/image12.gif" Type="http://schemas.openxmlformats.org/officeDocument/2006/relationships/image"/><Relationship Id="rId5" Target="../media/image11.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gif" Type="http://schemas.openxmlformats.org/officeDocument/2006/relationships/image"/><Relationship Id="rId3" Target="../media/image7.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8.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10.gif" Type="http://schemas.openxmlformats.org/officeDocument/2006/relationships/image"/><Relationship Id="rId4" Target="../media/image11.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 Id="rId3" Target="../media/image12.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6333452" y="-1797179"/>
            <a:ext cx="15735219" cy="13881357"/>
          </a:xfrm>
          <a:prstGeom prst="rect">
            <a:avLst/>
          </a:prstGeom>
        </p:spPr>
      </p:pic>
      <p:grpSp>
        <p:nvGrpSpPr>
          <p:cNvPr name="Group 3" id="3"/>
          <p:cNvGrpSpPr/>
          <p:nvPr/>
        </p:nvGrpSpPr>
        <p:grpSpPr>
          <a:xfrm rot="0">
            <a:off x="680693" y="4106154"/>
            <a:ext cx="16926615" cy="2521955"/>
            <a:chOff x="0" y="0"/>
            <a:chExt cx="22568820" cy="3362606"/>
          </a:xfrm>
        </p:grpSpPr>
        <p:sp>
          <p:nvSpPr>
            <p:cNvPr name="TextBox 4" id="4"/>
            <p:cNvSpPr txBox="true"/>
            <p:nvPr/>
          </p:nvSpPr>
          <p:spPr>
            <a:xfrm rot="0">
              <a:off x="0" y="-107315"/>
              <a:ext cx="22568820" cy="2371959"/>
            </a:xfrm>
            <a:prstGeom prst="rect">
              <a:avLst/>
            </a:prstGeom>
          </p:spPr>
          <p:txBody>
            <a:bodyPr anchor="t" rtlCol="false" tIns="0" lIns="0" bIns="0" rIns="0">
              <a:spAutoFit/>
            </a:bodyPr>
            <a:lstStyle/>
            <a:p>
              <a:pPr algn="ctr">
                <a:lnSpc>
                  <a:spcPts val="6408"/>
                </a:lnSpc>
              </a:pPr>
              <a:r>
                <a:rPr lang="en-US" sz="5826">
                  <a:solidFill>
                    <a:srgbClr val="2B2B2B"/>
                  </a:solidFill>
                  <a:latin typeface="Agrandir"/>
                  <a:ea typeface="Agrandir"/>
                  <a:cs typeface="Agrandir"/>
                  <a:sym typeface="Agrandir"/>
                </a:rPr>
                <a:t>PrognosAI: AI-Driven Predictive Maintenance System Using Time-Series Sensor Data</a:t>
              </a:r>
            </a:p>
          </p:txBody>
        </p:sp>
        <p:sp>
          <p:nvSpPr>
            <p:cNvPr name="TextBox 5" id="5"/>
            <p:cNvSpPr txBox="true"/>
            <p:nvPr/>
          </p:nvSpPr>
          <p:spPr>
            <a:xfrm rot="0">
              <a:off x="0" y="2600765"/>
              <a:ext cx="22568820" cy="761841"/>
            </a:xfrm>
            <a:prstGeom prst="rect">
              <a:avLst/>
            </a:prstGeom>
          </p:spPr>
          <p:txBody>
            <a:bodyPr anchor="t" rtlCol="false" tIns="0" lIns="0" bIns="0" rIns="0">
              <a:spAutoFit/>
            </a:bodyPr>
            <a:lstStyle/>
            <a:p>
              <a:pPr algn="ctr">
                <a:lnSpc>
                  <a:spcPts val="4206"/>
                </a:lnSpc>
                <a:spcBef>
                  <a:spcPct val="0"/>
                </a:spcBef>
              </a:pPr>
            </a:p>
          </p:txBody>
        </p:sp>
      </p:grpSp>
      <p:pic>
        <p:nvPicPr>
          <p:cNvPr name="Picture 6" id="6"/>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7199120">
            <a:off x="-2896988" y="-1002021"/>
            <a:ext cx="5793977" cy="589544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647052" y="1178301"/>
            <a:ext cx="5070723" cy="738504"/>
          </a:xfrm>
          <a:prstGeom prst="rect">
            <a:avLst/>
          </a:prstGeom>
        </p:spPr>
        <p:txBody>
          <a:bodyPr anchor="t" rtlCol="false" tIns="0" lIns="0" bIns="0" rIns="0">
            <a:spAutoFit/>
          </a:bodyPr>
          <a:lstStyle/>
          <a:p>
            <a:pPr algn="ctr">
              <a:lnSpc>
                <a:spcPts val="6020"/>
              </a:lnSpc>
            </a:pPr>
            <a:r>
              <a:rPr lang="en-US" b="true" sz="4300">
                <a:solidFill>
                  <a:srgbClr val="2B2B2B"/>
                </a:solidFill>
                <a:latin typeface="Canva Sans Bold"/>
                <a:ea typeface="Canva Sans Bold"/>
                <a:cs typeface="Canva Sans Bold"/>
                <a:sym typeface="Canva Sans Bold"/>
              </a:rPr>
              <a:t>Alert Performance:</a:t>
            </a:r>
          </a:p>
        </p:txBody>
      </p:sp>
      <p:sp>
        <p:nvSpPr>
          <p:cNvPr name="TextBox 3" id="3"/>
          <p:cNvSpPr txBox="true"/>
          <p:nvPr/>
        </p:nvSpPr>
        <p:spPr>
          <a:xfrm rot="0">
            <a:off x="1590670" y="2321332"/>
            <a:ext cx="15106660" cy="2326868"/>
          </a:xfrm>
          <a:prstGeom prst="rect">
            <a:avLst/>
          </a:prstGeom>
        </p:spPr>
        <p:txBody>
          <a:bodyPr anchor="t" rtlCol="false" tIns="0" lIns="0" bIns="0" rIns="0">
            <a:spAutoFit/>
          </a:bodyPr>
          <a:lstStyle/>
          <a:p>
            <a:pPr algn="ctr" marL="953172" indent="-476586" lvl="1">
              <a:lnSpc>
                <a:spcPts val="6180"/>
              </a:lnSpc>
              <a:buFont typeface="Arial"/>
              <a:buChar char="•"/>
            </a:pPr>
            <a:r>
              <a:rPr lang="en-US" sz="4414">
                <a:solidFill>
                  <a:srgbClr val="2B2B2B"/>
                </a:solidFill>
                <a:latin typeface="Canva Sans"/>
                <a:ea typeface="Canva Sans"/>
                <a:cs typeface="Canva Sans"/>
                <a:sym typeface="Canva Sans"/>
              </a:rPr>
              <a:t>Normal operation detected in ~60.5% of predictions.</a:t>
            </a:r>
          </a:p>
          <a:p>
            <a:pPr algn="ctr" marL="953172" indent="-476586" lvl="1">
              <a:lnSpc>
                <a:spcPts val="6180"/>
              </a:lnSpc>
              <a:buFont typeface="Arial"/>
              <a:buChar char="•"/>
            </a:pPr>
            <a:r>
              <a:rPr lang="en-US" sz="4414">
                <a:solidFill>
                  <a:srgbClr val="2B2B2B"/>
                </a:solidFill>
                <a:latin typeface="Canva Sans"/>
                <a:ea typeface="Canva Sans"/>
                <a:cs typeface="Canva Sans"/>
                <a:sym typeface="Canva Sans"/>
              </a:rPr>
              <a:t>No warning alert triggered (0%).</a:t>
            </a:r>
          </a:p>
          <a:p>
            <a:pPr algn="ctr" marL="953172" indent="-476586" lvl="1">
              <a:lnSpc>
                <a:spcPts val="6180"/>
              </a:lnSpc>
              <a:buFont typeface="Arial"/>
              <a:buChar char="•"/>
            </a:pPr>
            <a:r>
              <a:rPr lang="en-US" sz="4414">
                <a:solidFill>
                  <a:srgbClr val="2B2B2B"/>
                </a:solidFill>
                <a:latin typeface="Canva Sans"/>
                <a:ea typeface="Canva Sans"/>
                <a:cs typeface="Canva Sans"/>
                <a:sym typeface="Canva Sans"/>
              </a:rPr>
              <a:t>Critical alerts triggered in ~39.5% of predictions.</a:t>
            </a:r>
          </a:p>
        </p:txBody>
      </p:sp>
      <p:sp>
        <p:nvSpPr>
          <p:cNvPr name="TextBox 4" id="4"/>
          <p:cNvSpPr txBox="true"/>
          <p:nvPr/>
        </p:nvSpPr>
        <p:spPr>
          <a:xfrm rot="0">
            <a:off x="-5220902" y="5048250"/>
            <a:ext cx="15106660" cy="887095"/>
          </a:xfrm>
          <a:prstGeom prst="rect">
            <a:avLst/>
          </a:prstGeom>
        </p:spPr>
        <p:txBody>
          <a:bodyPr anchor="t" rtlCol="false" tIns="0" lIns="0" bIns="0" rIns="0">
            <a:spAutoFit/>
          </a:bodyPr>
          <a:lstStyle/>
          <a:p>
            <a:pPr algn="ctr">
              <a:lnSpc>
                <a:spcPts val="7279"/>
              </a:lnSpc>
            </a:pPr>
            <a:r>
              <a:rPr lang="en-US" sz="5199" b="true">
                <a:solidFill>
                  <a:srgbClr val="2B2B2B"/>
                </a:solidFill>
                <a:latin typeface="Canva Sans Bold"/>
                <a:ea typeface="Canva Sans Bold"/>
                <a:cs typeface="Canva Sans Bold"/>
                <a:sym typeface="Canva Sans Bold"/>
              </a:rPr>
              <a:t>O</a:t>
            </a:r>
            <a:r>
              <a:rPr lang="en-US" b="true" sz="5199">
                <a:solidFill>
                  <a:srgbClr val="2B2B2B"/>
                </a:solidFill>
                <a:latin typeface="Canva Sans Bold"/>
                <a:ea typeface="Canva Sans Bold"/>
                <a:cs typeface="Canva Sans Bold"/>
                <a:sym typeface="Canva Sans Bold"/>
              </a:rPr>
              <a:t>utcome:</a:t>
            </a:r>
          </a:p>
        </p:txBody>
      </p:sp>
      <p:sp>
        <p:nvSpPr>
          <p:cNvPr name="TextBox 5" id="5"/>
          <p:cNvSpPr txBox="true"/>
          <p:nvPr/>
        </p:nvSpPr>
        <p:spPr>
          <a:xfrm rot="0">
            <a:off x="1469567" y="6354445"/>
            <a:ext cx="16504665" cy="2884558"/>
          </a:xfrm>
          <a:prstGeom prst="rect">
            <a:avLst/>
          </a:prstGeom>
        </p:spPr>
        <p:txBody>
          <a:bodyPr anchor="t" rtlCol="false" tIns="0" lIns="0" bIns="0" rIns="0">
            <a:spAutoFit/>
          </a:bodyPr>
          <a:lstStyle/>
          <a:p>
            <a:pPr algn="ctr" marL="896341" indent="-448170" lvl="1">
              <a:lnSpc>
                <a:spcPts val="5812"/>
              </a:lnSpc>
              <a:buFont typeface="Arial"/>
              <a:buChar char="•"/>
            </a:pPr>
            <a:r>
              <a:rPr lang="en-US" sz="4151">
                <a:solidFill>
                  <a:srgbClr val="2B2B2B"/>
                </a:solidFill>
                <a:latin typeface="Canva Sans"/>
                <a:ea typeface="Canva Sans"/>
                <a:cs typeface="Canva Sans"/>
                <a:sym typeface="Canva Sans"/>
              </a:rPr>
              <a:t>Alerting mechanism enables proactive maintenance planning.</a:t>
            </a:r>
          </a:p>
          <a:p>
            <a:pPr algn="ctr" marL="896341" indent="-448170" lvl="1">
              <a:lnSpc>
                <a:spcPts val="5812"/>
              </a:lnSpc>
              <a:buFont typeface="Arial"/>
              <a:buChar char="•"/>
            </a:pPr>
            <a:r>
              <a:rPr lang="en-US" sz="4151">
                <a:solidFill>
                  <a:srgbClr val="2B2B2B"/>
                </a:solidFill>
                <a:latin typeface="Canva Sans"/>
                <a:ea typeface="Canva Sans"/>
                <a:cs typeface="Canva Sans"/>
                <a:sym typeface="Canva Sans"/>
              </a:rPr>
              <a:t>Highlights critical machinery components approaching failure margins.</a:t>
            </a:r>
          </a:p>
          <a:p>
            <a:pPr algn="ctr">
              <a:lnSpc>
                <a:spcPts val="581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491633" y="701740"/>
            <a:ext cx="12145525" cy="1106470"/>
          </a:xfrm>
          <a:prstGeom prst="rect">
            <a:avLst/>
          </a:prstGeom>
        </p:spPr>
        <p:txBody>
          <a:bodyPr anchor="t" rtlCol="false" tIns="0" lIns="0" bIns="0" rIns="0">
            <a:spAutoFit/>
          </a:bodyPr>
          <a:lstStyle/>
          <a:p>
            <a:pPr algn="ctr" marL="0" indent="0" lvl="0">
              <a:lnSpc>
                <a:spcPts val="7353"/>
              </a:lnSpc>
              <a:spcBef>
                <a:spcPct val="0"/>
              </a:spcBef>
            </a:pPr>
            <a:r>
              <a:rPr lang="en-US" sz="6127">
                <a:solidFill>
                  <a:srgbClr val="2B2B2B"/>
                </a:solidFill>
                <a:latin typeface="Agrandir"/>
                <a:ea typeface="Agrandir"/>
                <a:cs typeface="Agrandir"/>
                <a:sym typeface="Agrandir"/>
              </a:rPr>
              <a:t>Output for Milestone 3 and 4:</a:t>
            </a:r>
          </a:p>
        </p:txBody>
      </p:sp>
      <p:pic>
        <p:nvPicPr>
          <p:cNvPr name="Picture 3" id="3"/>
          <p:cNvPicPr>
            <a:picLocks noChangeAspect="true"/>
          </p:cNvPicPr>
          <p:nvPr/>
        </p:nvPicPr>
        <p:blipFill>
          <a:blip r:embed="rId2">
            <a:alphaModFix amt="50000"/>
          </a:blip>
          <a:srcRect l="0" t="0" r="0" b="0"/>
          <a:stretch>
            <a:fillRect/>
          </a:stretch>
        </p:blipFill>
        <p:spPr>
          <a:xfrm flipH="false" flipV="false" rot="0">
            <a:off x="7889712" y="-423652"/>
            <a:ext cx="11467938" cy="2012681"/>
          </a:xfrm>
          <a:prstGeom prst="rect">
            <a:avLst/>
          </a:prstGeom>
        </p:spPr>
      </p:pic>
      <p:pic>
        <p:nvPicPr>
          <p:cNvPr name="Picture 4" id="4"/>
          <p:cNvPicPr>
            <a:picLocks noChangeAspect="true"/>
          </p:cNvPicPr>
          <p:nvPr/>
        </p:nvPicPr>
        <p:blipFill>
          <a:blip r:embed="rId3">
            <a:alphaModFix amt="25000"/>
          </a:blip>
          <a:srcRect l="0" t="0" r="0" b="0"/>
          <a:stretch>
            <a:fillRect/>
          </a:stretch>
        </p:blipFill>
        <p:spPr>
          <a:xfrm flipH="true" flipV="false" rot="0">
            <a:off x="-1378933" y="8342980"/>
            <a:ext cx="10522933" cy="2420275"/>
          </a:xfrm>
          <a:prstGeom prst="rect">
            <a:avLst/>
          </a:prstGeom>
        </p:spPr>
      </p:pic>
      <p:sp>
        <p:nvSpPr>
          <p:cNvPr name="Freeform 5" id="5"/>
          <p:cNvSpPr/>
          <p:nvPr/>
        </p:nvSpPr>
        <p:spPr>
          <a:xfrm flipH="false" flipV="false" rot="0">
            <a:off x="573558" y="3195787"/>
            <a:ext cx="7123181" cy="5848480"/>
          </a:xfrm>
          <a:custGeom>
            <a:avLst/>
            <a:gdLst/>
            <a:ahLst/>
            <a:cxnLst/>
            <a:rect r="r" b="b" t="t" l="l"/>
            <a:pathLst>
              <a:path h="5848480" w="7123181">
                <a:moveTo>
                  <a:pt x="0" y="0"/>
                </a:moveTo>
                <a:lnTo>
                  <a:pt x="7123180" y="0"/>
                </a:lnTo>
                <a:lnTo>
                  <a:pt x="7123180" y="5848480"/>
                </a:lnTo>
                <a:lnTo>
                  <a:pt x="0" y="5848480"/>
                </a:lnTo>
                <a:lnTo>
                  <a:pt x="0" y="0"/>
                </a:lnTo>
                <a:close/>
              </a:path>
            </a:pathLst>
          </a:custGeom>
          <a:blipFill>
            <a:blip r:embed="rId4"/>
            <a:stretch>
              <a:fillRect l="0" t="0" r="0" b="-1811"/>
            </a:stretch>
          </a:blipFill>
        </p:spPr>
      </p:sp>
      <p:sp>
        <p:nvSpPr>
          <p:cNvPr name="Freeform 6" id="6"/>
          <p:cNvSpPr/>
          <p:nvPr/>
        </p:nvSpPr>
        <p:spPr>
          <a:xfrm flipH="false" flipV="false" rot="0">
            <a:off x="8131997" y="2260584"/>
            <a:ext cx="9471777" cy="3469038"/>
          </a:xfrm>
          <a:custGeom>
            <a:avLst/>
            <a:gdLst/>
            <a:ahLst/>
            <a:cxnLst/>
            <a:rect r="r" b="b" t="t" l="l"/>
            <a:pathLst>
              <a:path h="3469038" w="9471777">
                <a:moveTo>
                  <a:pt x="0" y="0"/>
                </a:moveTo>
                <a:lnTo>
                  <a:pt x="9471777" y="0"/>
                </a:lnTo>
                <a:lnTo>
                  <a:pt x="9471777" y="3469038"/>
                </a:lnTo>
                <a:lnTo>
                  <a:pt x="0" y="3469038"/>
                </a:lnTo>
                <a:lnTo>
                  <a:pt x="0" y="0"/>
                </a:lnTo>
                <a:close/>
              </a:path>
            </a:pathLst>
          </a:custGeom>
          <a:blipFill>
            <a:blip r:embed="rId5"/>
            <a:stretch>
              <a:fillRect l="0" t="0" r="0" b="0"/>
            </a:stretch>
          </a:blipFill>
        </p:spPr>
      </p:sp>
      <p:sp>
        <p:nvSpPr>
          <p:cNvPr name="Freeform 7" id="7"/>
          <p:cNvSpPr/>
          <p:nvPr/>
        </p:nvSpPr>
        <p:spPr>
          <a:xfrm flipH="false" flipV="false" rot="0">
            <a:off x="8778287" y="6319731"/>
            <a:ext cx="8481013" cy="3233386"/>
          </a:xfrm>
          <a:custGeom>
            <a:avLst/>
            <a:gdLst/>
            <a:ahLst/>
            <a:cxnLst/>
            <a:rect r="r" b="b" t="t" l="l"/>
            <a:pathLst>
              <a:path h="3233386" w="8481013">
                <a:moveTo>
                  <a:pt x="0" y="0"/>
                </a:moveTo>
                <a:lnTo>
                  <a:pt x="8481013" y="0"/>
                </a:lnTo>
                <a:lnTo>
                  <a:pt x="8481013" y="3233386"/>
                </a:lnTo>
                <a:lnTo>
                  <a:pt x="0" y="3233386"/>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308544" y="837634"/>
            <a:ext cx="8219326" cy="4305866"/>
          </a:xfrm>
          <a:custGeom>
            <a:avLst/>
            <a:gdLst/>
            <a:ahLst/>
            <a:cxnLst/>
            <a:rect r="r" b="b" t="t" l="l"/>
            <a:pathLst>
              <a:path h="4305866" w="8219326">
                <a:moveTo>
                  <a:pt x="0" y="0"/>
                </a:moveTo>
                <a:lnTo>
                  <a:pt x="8219326" y="0"/>
                </a:lnTo>
                <a:lnTo>
                  <a:pt x="8219326" y="4305866"/>
                </a:lnTo>
                <a:lnTo>
                  <a:pt x="0" y="4305866"/>
                </a:lnTo>
                <a:lnTo>
                  <a:pt x="0" y="0"/>
                </a:lnTo>
                <a:close/>
              </a:path>
            </a:pathLst>
          </a:custGeom>
          <a:blipFill>
            <a:blip r:embed="rId2"/>
            <a:stretch>
              <a:fillRect l="0" t="0" r="0" b="0"/>
            </a:stretch>
          </a:blipFill>
        </p:spPr>
      </p:sp>
      <p:sp>
        <p:nvSpPr>
          <p:cNvPr name="Freeform 3" id="3"/>
          <p:cNvSpPr/>
          <p:nvPr/>
        </p:nvSpPr>
        <p:spPr>
          <a:xfrm flipH="false" flipV="false" rot="0">
            <a:off x="9579220" y="452841"/>
            <a:ext cx="8077233" cy="4690659"/>
          </a:xfrm>
          <a:custGeom>
            <a:avLst/>
            <a:gdLst/>
            <a:ahLst/>
            <a:cxnLst/>
            <a:rect r="r" b="b" t="t" l="l"/>
            <a:pathLst>
              <a:path h="4690659" w="8077233">
                <a:moveTo>
                  <a:pt x="0" y="0"/>
                </a:moveTo>
                <a:lnTo>
                  <a:pt x="8077233" y="0"/>
                </a:lnTo>
                <a:lnTo>
                  <a:pt x="8077233" y="4690659"/>
                </a:lnTo>
                <a:lnTo>
                  <a:pt x="0" y="4690659"/>
                </a:lnTo>
                <a:lnTo>
                  <a:pt x="0" y="0"/>
                </a:lnTo>
                <a:close/>
              </a:path>
            </a:pathLst>
          </a:custGeom>
          <a:blipFill>
            <a:blip r:embed="rId3"/>
            <a:stretch>
              <a:fillRect l="0" t="0" r="0" b="0"/>
            </a:stretch>
          </a:blipFill>
        </p:spPr>
      </p:sp>
      <p:sp>
        <p:nvSpPr>
          <p:cNvPr name="Freeform 4" id="4"/>
          <p:cNvSpPr/>
          <p:nvPr/>
        </p:nvSpPr>
        <p:spPr>
          <a:xfrm flipH="false" flipV="false" rot="0">
            <a:off x="4809180" y="5468290"/>
            <a:ext cx="8808656" cy="4514436"/>
          </a:xfrm>
          <a:custGeom>
            <a:avLst/>
            <a:gdLst/>
            <a:ahLst/>
            <a:cxnLst/>
            <a:rect r="r" b="b" t="t" l="l"/>
            <a:pathLst>
              <a:path h="4514436" w="8808656">
                <a:moveTo>
                  <a:pt x="0" y="0"/>
                </a:moveTo>
                <a:lnTo>
                  <a:pt x="8808656" y="0"/>
                </a:lnTo>
                <a:lnTo>
                  <a:pt x="8808656" y="4514436"/>
                </a:lnTo>
                <a:lnTo>
                  <a:pt x="0" y="4514436"/>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6481524">
            <a:off x="-6056881" y="-3185518"/>
            <a:ext cx="14212948" cy="1586619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8540967">
            <a:off x="11045685" y="-4839949"/>
            <a:ext cx="8031035" cy="8016846"/>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3311130">
            <a:off x="14790428" y="6444896"/>
            <a:ext cx="5413008" cy="5626807"/>
          </a:xfrm>
          <a:prstGeom prst="rect">
            <a:avLst/>
          </a:prstGeom>
        </p:spPr>
      </p:pic>
      <p:sp>
        <p:nvSpPr>
          <p:cNvPr name="TextBox 5" id="5"/>
          <p:cNvSpPr txBox="true"/>
          <p:nvPr/>
        </p:nvSpPr>
        <p:spPr>
          <a:xfrm rot="0">
            <a:off x="1028700" y="480431"/>
            <a:ext cx="16468232" cy="1607489"/>
          </a:xfrm>
          <a:prstGeom prst="rect">
            <a:avLst/>
          </a:prstGeom>
        </p:spPr>
        <p:txBody>
          <a:bodyPr anchor="t" rtlCol="false" tIns="0" lIns="0" bIns="0" rIns="0">
            <a:spAutoFit/>
          </a:bodyPr>
          <a:lstStyle/>
          <a:p>
            <a:pPr algn="l">
              <a:lnSpc>
                <a:spcPts val="5855"/>
              </a:lnSpc>
            </a:pPr>
            <a:r>
              <a:rPr lang="en-US" sz="4879">
                <a:solidFill>
                  <a:srgbClr val="2B2B2B"/>
                </a:solidFill>
                <a:latin typeface="Agrandir"/>
                <a:ea typeface="Agrandir"/>
                <a:cs typeface="Agrandir"/>
                <a:sym typeface="Agrandir"/>
              </a:rPr>
              <a:t>Milestone 5: Visualization Dashboard Development</a:t>
            </a:r>
          </a:p>
          <a:p>
            <a:pPr algn="l" marL="0" indent="0" lvl="0">
              <a:lnSpc>
                <a:spcPts val="5855"/>
              </a:lnSpc>
              <a:spcBef>
                <a:spcPct val="0"/>
              </a:spcBef>
            </a:pPr>
          </a:p>
        </p:txBody>
      </p:sp>
      <p:sp>
        <p:nvSpPr>
          <p:cNvPr name="TextBox 6" id="6"/>
          <p:cNvSpPr txBox="true"/>
          <p:nvPr/>
        </p:nvSpPr>
        <p:spPr>
          <a:xfrm rot="0">
            <a:off x="248952" y="2002195"/>
            <a:ext cx="2726085" cy="738504"/>
          </a:xfrm>
          <a:prstGeom prst="rect">
            <a:avLst/>
          </a:prstGeom>
        </p:spPr>
        <p:txBody>
          <a:bodyPr anchor="t" rtlCol="false" tIns="0" lIns="0" bIns="0" rIns="0">
            <a:spAutoFit/>
          </a:bodyPr>
          <a:lstStyle/>
          <a:p>
            <a:pPr algn="ctr">
              <a:lnSpc>
                <a:spcPts val="6020"/>
              </a:lnSpc>
            </a:pPr>
            <a:r>
              <a:rPr lang="en-US" sz="4300" b="true">
                <a:solidFill>
                  <a:srgbClr val="2B2B2B"/>
                </a:solidFill>
                <a:latin typeface="Canva Sans Bold"/>
                <a:ea typeface="Canva Sans Bold"/>
                <a:cs typeface="Canva Sans Bold"/>
                <a:sym typeface="Canva Sans Bold"/>
              </a:rPr>
              <a:t>O</a:t>
            </a:r>
            <a:r>
              <a:rPr lang="en-US" b="true" sz="4300">
                <a:solidFill>
                  <a:srgbClr val="2B2B2B"/>
                </a:solidFill>
                <a:latin typeface="Canva Sans Bold"/>
                <a:ea typeface="Canva Sans Bold"/>
                <a:cs typeface="Canva Sans Bold"/>
                <a:sym typeface="Canva Sans Bold"/>
              </a:rPr>
              <a:t>bjective:</a:t>
            </a:r>
          </a:p>
        </p:txBody>
      </p:sp>
      <p:sp>
        <p:nvSpPr>
          <p:cNvPr name="TextBox 7" id="7"/>
          <p:cNvSpPr txBox="true"/>
          <p:nvPr/>
        </p:nvSpPr>
        <p:spPr>
          <a:xfrm rot="0">
            <a:off x="0" y="3029944"/>
            <a:ext cx="18179394" cy="2113556"/>
          </a:xfrm>
          <a:prstGeom prst="rect">
            <a:avLst/>
          </a:prstGeom>
        </p:spPr>
        <p:txBody>
          <a:bodyPr anchor="t" rtlCol="false" tIns="0" lIns="0" bIns="0" rIns="0">
            <a:spAutoFit/>
          </a:bodyPr>
          <a:lstStyle/>
          <a:p>
            <a:pPr algn="ctr" marL="656152" indent="-328076" lvl="1">
              <a:lnSpc>
                <a:spcPts val="4254"/>
              </a:lnSpc>
              <a:buFont typeface="Arial"/>
              <a:buChar char="•"/>
            </a:pPr>
            <a:r>
              <a:rPr lang="en-US" sz="3039">
                <a:solidFill>
                  <a:srgbClr val="2B2B2B"/>
                </a:solidFill>
                <a:latin typeface="Canva Sans"/>
                <a:ea typeface="Canva Sans"/>
                <a:cs typeface="Canva Sans"/>
                <a:sym typeface="Canva Sans"/>
              </a:rPr>
              <a:t>Develop an interactive </a:t>
            </a:r>
            <a:r>
              <a:rPr lang="en-US" sz="3039">
                <a:solidFill>
                  <a:srgbClr val="2B2B2B"/>
                </a:solidFill>
                <a:latin typeface="Canva Sans"/>
                <a:ea typeface="Canva Sans"/>
                <a:cs typeface="Canva Sans"/>
                <a:sym typeface="Canva Sans"/>
              </a:rPr>
              <a:t>dashboard to visualize RUL predictions, alerts, and model performance.</a:t>
            </a:r>
          </a:p>
          <a:p>
            <a:pPr algn="ctr" marL="656152" indent="-328076" lvl="1">
              <a:lnSpc>
                <a:spcPts val="4254"/>
              </a:lnSpc>
              <a:buFont typeface="Arial"/>
              <a:buChar char="•"/>
            </a:pPr>
            <a:r>
              <a:rPr lang="en-US" sz="3039">
                <a:solidFill>
                  <a:srgbClr val="2B2B2B"/>
                </a:solidFill>
                <a:latin typeface="Canva Sans"/>
                <a:ea typeface="Canva Sans"/>
                <a:cs typeface="Canva Sans"/>
                <a:sym typeface="Canva Sans"/>
              </a:rPr>
              <a:t>Provide an intuitive user interface for monitoring machine health and maintenance decisions.</a:t>
            </a:r>
          </a:p>
          <a:p>
            <a:pPr algn="ctr">
              <a:lnSpc>
                <a:spcPts val="4254"/>
              </a:lnSpc>
            </a:pPr>
          </a:p>
        </p:txBody>
      </p:sp>
      <p:sp>
        <p:nvSpPr>
          <p:cNvPr name="TextBox 8" id="8"/>
          <p:cNvSpPr txBox="true"/>
          <p:nvPr/>
        </p:nvSpPr>
        <p:spPr>
          <a:xfrm rot="0">
            <a:off x="393761" y="5343908"/>
            <a:ext cx="2581275" cy="771525"/>
          </a:xfrm>
          <a:prstGeom prst="rect">
            <a:avLst/>
          </a:prstGeom>
        </p:spPr>
        <p:txBody>
          <a:bodyPr anchor="t" rtlCol="false" tIns="0" lIns="0" bIns="0" rIns="0">
            <a:spAutoFit/>
          </a:bodyPr>
          <a:lstStyle/>
          <a:p>
            <a:pPr algn="ctr">
              <a:lnSpc>
                <a:spcPts val="6300"/>
              </a:lnSpc>
            </a:pPr>
            <a:r>
              <a:rPr lang="en-US" sz="4500" b="true">
                <a:solidFill>
                  <a:srgbClr val="2B2B2B"/>
                </a:solidFill>
                <a:latin typeface="Canva Sans Bold"/>
                <a:ea typeface="Canva Sans Bold"/>
                <a:cs typeface="Canva Sans Bold"/>
                <a:sym typeface="Canva Sans Bold"/>
              </a:rPr>
              <a:t>Fe</a:t>
            </a:r>
            <a:r>
              <a:rPr lang="en-US" b="true" sz="4500">
                <a:solidFill>
                  <a:srgbClr val="2B2B2B"/>
                </a:solidFill>
                <a:latin typeface="Canva Sans Bold"/>
                <a:ea typeface="Canva Sans Bold"/>
                <a:cs typeface="Canva Sans Bold"/>
                <a:sym typeface="Canva Sans Bold"/>
              </a:rPr>
              <a:t>atures:</a:t>
            </a:r>
          </a:p>
        </p:txBody>
      </p:sp>
      <p:sp>
        <p:nvSpPr>
          <p:cNvPr name="TextBox 9" id="9"/>
          <p:cNvSpPr txBox="true"/>
          <p:nvPr/>
        </p:nvSpPr>
        <p:spPr>
          <a:xfrm rot="0">
            <a:off x="488831" y="6344415"/>
            <a:ext cx="17799169" cy="3670339"/>
          </a:xfrm>
          <a:prstGeom prst="rect">
            <a:avLst/>
          </a:prstGeom>
        </p:spPr>
        <p:txBody>
          <a:bodyPr anchor="t" rtlCol="false" tIns="0" lIns="0" bIns="0" rIns="0">
            <a:spAutoFit/>
          </a:bodyPr>
          <a:lstStyle/>
          <a:p>
            <a:pPr algn="ctr" marL="562614" indent="-281307" lvl="1">
              <a:lnSpc>
                <a:spcPts val="3648"/>
              </a:lnSpc>
              <a:buFont typeface="Arial"/>
              <a:buChar char="•"/>
            </a:pPr>
            <a:r>
              <a:rPr lang="en-US" sz="2605">
                <a:solidFill>
                  <a:srgbClr val="2B2B2B"/>
                </a:solidFill>
                <a:latin typeface="Canva Sans"/>
                <a:ea typeface="Canva Sans"/>
                <a:cs typeface="Canva Sans"/>
                <a:sym typeface="Canva Sans"/>
              </a:rPr>
              <a:t>Display RUL trends over time with interactive charts.</a:t>
            </a:r>
          </a:p>
          <a:p>
            <a:pPr algn="ctr" marL="562614" indent="-281307" lvl="1">
              <a:lnSpc>
                <a:spcPts val="3648"/>
              </a:lnSpc>
              <a:buFont typeface="Arial"/>
              <a:buChar char="•"/>
            </a:pPr>
            <a:r>
              <a:rPr lang="en-US" sz="2605">
                <a:solidFill>
                  <a:srgbClr val="2B2B2B"/>
                </a:solidFill>
                <a:latin typeface="Canva Sans"/>
                <a:ea typeface="Canva Sans"/>
                <a:cs typeface="Canva Sans"/>
                <a:sym typeface="Canva Sans"/>
              </a:rPr>
              <a:t>Show alert zones categorized by Normal, Warning, and Critical levels based on thresholding.</a:t>
            </a:r>
          </a:p>
          <a:p>
            <a:pPr algn="ctr" marL="562614" indent="-281307" lvl="1">
              <a:lnSpc>
                <a:spcPts val="3648"/>
              </a:lnSpc>
              <a:buFont typeface="Arial"/>
              <a:buChar char="•"/>
            </a:pPr>
            <a:r>
              <a:rPr lang="en-US" sz="2605">
                <a:solidFill>
                  <a:srgbClr val="2B2B2B"/>
                </a:solidFill>
                <a:latin typeface="Canva Sans"/>
                <a:ea typeface="Canva Sans"/>
                <a:cs typeface="Canva Sans"/>
                <a:sym typeface="Canva Sans"/>
              </a:rPr>
              <a:t>Visualization of model evaluation metrics including training loss, M</a:t>
            </a:r>
            <a:r>
              <a:rPr lang="en-US" sz="2605">
                <a:solidFill>
                  <a:srgbClr val="2B2B2B"/>
                </a:solidFill>
                <a:latin typeface="Canva Sans"/>
                <a:ea typeface="Canva Sans"/>
                <a:cs typeface="Canva Sans"/>
                <a:sym typeface="Canva Sans"/>
              </a:rPr>
              <a:t>AE, and validation performance.</a:t>
            </a:r>
          </a:p>
          <a:p>
            <a:pPr algn="ctr" marL="562614" indent="-281307" lvl="1">
              <a:lnSpc>
                <a:spcPts val="3648"/>
              </a:lnSpc>
              <a:buFont typeface="Arial"/>
              <a:buChar char="•"/>
            </a:pPr>
            <a:r>
              <a:rPr lang="en-US" sz="2605">
                <a:solidFill>
                  <a:srgbClr val="2B2B2B"/>
                </a:solidFill>
                <a:latin typeface="Canva Sans"/>
                <a:ea typeface="Canva Sans"/>
                <a:cs typeface="Canva Sans"/>
                <a:sym typeface="Canva Sans"/>
              </a:rPr>
              <a:t>Provide alert distribution and confusion matrix heatmap to assess alert system accuracy.</a:t>
            </a:r>
          </a:p>
          <a:p>
            <a:pPr algn="ctr" marL="562614" indent="-281307" lvl="1">
              <a:lnSpc>
                <a:spcPts val="3648"/>
              </a:lnSpc>
              <a:buFont typeface="Arial"/>
              <a:buChar char="•"/>
            </a:pPr>
            <a:r>
              <a:rPr lang="en-US" sz="2605">
                <a:solidFill>
                  <a:srgbClr val="2B2B2B"/>
                </a:solidFill>
                <a:latin typeface="Canva Sans"/>
                <a:ea typeface="Canva Sans"/>
                <a:cs typeface="Canva Sans"/>
                <a:sym typeface="Canva Sans"/>
              </a:rPr>
              <a:t>Ability to explore actual vs predicted RUL values with optional perfect prediction reference line.</a:t>
            </a:r>
          </a:p>
          <a:p>
            <a:pPr algn="ctr" marL="562614" indent="-281307" lvl="1">
              <a:lnSpc>
                <a:spcPts val="3648"/>
              </a:lnSpc>
              <a:buFont typeface="Arial"/>
              <a:buChar char="•"/>
            </a:pPr>
            <a:r>
              <a:rPr lang="en-US" sz="2605">
                <a:solidFill>
                  <a:srgbClr val="2B2B2B"/>
                </a:solidFill>
                <a:latin typeface="Canva Sans"/>
                <a:ea typeface="Canva Sans"/>
                <a:cs typeface="Canva Sans"/>
                <a:sym typeface="Canva Sans"/>
              </a:rPr>
              <a:t>Sample maintenance alerts and full test predictions with filtering options.</a:t>
            </a:r>
          </a:p>
          <a:p>
            <a:pPr algn="ctr" marL="562614" indent="-281307" lvl="1">
              <a:lnSpc>
                <a:spcPts val="3648"/>
              </a:lnSpc>
              <a:buFont typeface="Arial"/>
              <a:buChar char="•"/>
            </a:pPr>
            <a:r>
              <a:rPr lang="en-US" sz="2605">
                <a:solidFill>
                  <a:srgbClr val="2B2B2B"/>
                </a:solidFill>
                <a:latin typeface="Canva Sans"/>
                <a:ea typeface="Canva Sans"/>
                <a:cs typeface="Canva Sans"/>
                <a:sym typeface="Canva Sans"/>
              </a:rPr>
              <a:t>Additional reports on system performance, data quality, and model configuration</a:t>
            </a:r>
          </a:p>
          <a:p>
            <a:pPr algn="ctr">
              <a:lnSpc>
                <a:spcPts val="3648"/>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229547" y="217170"/>
            <a:ext cx="5381327" cy="811530"/>
          </a:xfrm>
          <a:prstGeom prst="rect">
            <a:avLst/>
          </a:prstGeom>
        </p:spPr>
        <p:txBody>
          <a:bodyPr anchor="t" rtlCol="false" tIns="0" lIns="0" bIns="0" rIns="0">
            <a:spAutoFit/>
          </a:bodyPr>
          <a:lstStyle/>
          <a:p>
            <a:pPr algn="ctr">
              <a:lnSpc>
                <a:spcPts val="6720"/>
              </a:lnSpc>
            </a:pPr>
            <a:r>
              <a:rPr lang="en-US" sz="4800" b="true">
                <a:solidFill>
                  <a:srgbClr val="2B2B2B"/>
                </a:solidFill>
                <a:latin typeface="Canva Sans Bold"/>
                <a:ea typeface="Canva Sans Bold"/>
                <a:cs typeface="Canva Sans Bold"/>
                <a:sym typeface="Canva Sans Bold"/>
              </a:rPr>
              <a:t>Tec</a:t>
            </a:r>
            <a:r>
              <a:rPr lang="en-US" b="true" sz="4800">
                <a:solidFill>
                  <a:srgbClr val="2B2B2B"/>
                </a:solidFill>
                <a:latin typeface="Canva Sans Bold"/>
                <a:ea typeface="Canva Sans Bold"/>
                <a:cs typeface="Canva Sans Bold"/>
                <a:sym typeface="Canva Sans Bold"/>
              </a:rPr>
              <a:t>hnology Stack:</a:t>
            </a:r>
          </a:p>
        </p:txBody>
      </p:sp>
      <p:sp>
        <p:nvSpPr>
          <p:cNvPr name="TextBox 3" id="3"/>
          <p:cNvSpPr txBox="true"/>
          <p:nvPr/>
        </p:nvSpPr>
        <p:spPr>
          <a:xfrm rot="0">
            <a:off x="1491779" y="1306984"/>
            <a:ext cx="15304443" cy="238061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2B2B2B"/>
                </a:solidFill>
                <a:latin typeface="Canva Sans"/>
                <a:ea typeface="Canva Sans"/>
                <a:cs typeface="Canva Sans"/>
                <a:sym typeface="Canva Sans"/>
              </a:rPr>
              <a:t>Built with Streamlit for rapi</a:t>
            </a:r>
            <a:r>
              <a:rPr lang="en-US" sz="3399">
                <a:solidFill>
                  <a:srgbClr val="2B2B2B"/>
                </a:solidFill>
                <a:latin typeface="Canva Sans"/>
                <a:ea typeface="Canva Sans"/>
                <a:cs typeface="Canva Sans"/>
                <a:sym typeface="Canva Sans"/>
              </a:rPr>
              <a:t>d and responsive web dashboard creation.</a:t>
            </a:r>
          </a:p>
          <a:p>
            <a:pPr algn="ctr" marL="734059" indent="-367030" lvl="1">
              <a:lnSpc>
                <a:spcPts val="4759"/>
              </a:lnSpc>
              <a:buFont typeface="Arial"/>
              <a:buChar char="•"/>
            </a:pPr>
            <a:r>
              <a:rPr lang="en-US" sz="3399">
                <a:solidFill>
                  <a:srgbClr val="2B2B2B"/>
                </a:solidFill>
                <a:latin typeface="Canva Sans"/>
                <a:ea typeface="Canva Sans"/>
                <a:cs typeface="Canva Sans"/>
                <a:sym typeface="Canva Sans"/>
              </a:rPr>
              <a:t>Used Matplotlib and Seaborn for plotting data visualizations.</a:t>
            </a:r>
          </a:p>
          <a:p>
            <a:pPr algn="ctr" marL="734059" indent="-367030" lvl="1">
              <a:lnSpc>
                <a:spcPts val="4759"/>
              </a:lnSpc>
              <a:buFont typeface="Arial"/>
              <a:buChar char="•"/>
            </a:pPr>
            <a:r>
              <a:rPr lang="en-US" sz="3399">
                <a:solidFill>
                  <a:srgbClr val="2B2B2B"/>
                </a:solidFill>
                <a:latin typeface="Canva Sans"/>
                <a:ea typeface="Canva Sans"/>
                <a:cs typeface="Canva Sans"/>
                <a:sym typeface="Canva Sans"/>
              </a:rPr>
              <a:t>Integrated data from CSV and text reports for comprehensive insights.</a:t>
            </a:r>
          </a:p>
          <a:p>
            <a:pPr algn="ctr">
              <a:lnSpc>
                <a:spcPts val="4759"/>
              </a:lnSpc>
            </a:pPr>
          </a:p>
        </p:txBody>
      </p:sp>
      <p:sp>
        <p:nvSpPr>
          <p:cNvPr name="TextBox 4" id="4"/>
          <p:cNvSpPr txBox="true"/>
          <p:nvPr/>
        </p:nvSpPr>
        <p:spPr>
          <a:xfrm rot="0">
            <a:off x="395515" y="3451287"/>
            <a:ext cx="4223147" cy="887095"/>
          </a:xfrm>
          <a:prstGeom prst="rect">
            <a:avLst/>
          </a:prstGeom>
        </p:spPr>
        <p:txBody>
          <a:bodyPr anchor="t" rtlCol="false" tIns="0" lIns="0" bIns="0" rIns="0">
            <a:spAutoFit/>
          </a:bodyPr>
          <a:lstStyle/>
          <a:p>
            <a:pPr algn="ctr">
              <a:lnSpc>
                <a:spcPts val="7279"/>
              </a:lnSpc>
            </a:pPr>
            <a:r>
              <a:rPr lang="en-US" sz="5199" b="true">
                <a:solidFill>
                  <a:srgbClr val="2B2B2B"/>
                </a:solidFill>
                <a:latin typeface="Canva Sans Bold"/>
                <a:ea typeface="Canva Sans Bold"/>
                <a:cs typeface="Canva Sans Bold"/>
                <a:sym typeface="Canva Sans Bold"/>
              </a:rPr>
              <a:t>Deliver</a:t>
            </a:r>
            <a:r>
              <a:rPr lang="en-US" b="true" sz="5199">
                <a:solidFill>
                  <a:srgbClr val="2B2B2B"/>
                </a:solidFill>
                <a:latin typeface="Canva Sans Bold"/>
                <a:ea typeface="Canva Sans Bold"/>
                <a:cs typeface="Canva Sans Bold"/>
                <a:sym typeface="Canva Sans Bold"/>
              </a:rPr>
              <a:t>ables:</a:t>
            </a:r>
          </a:p>
        </p:txBody>
      </p:sp>
      <p:sp>
        <p:nvSpPr>
          <p:cNvPr name="TextBox 5" id="5"/>
          <p:cNvSpPr txBox="true"/>
          <p:nvPr/>
        </p:nvSpPr>
        <p:spPr>
          <a:xfrm rot="0">
            <a:off x="1423016" y="4346729"/>
            <a:ext cx="16753140" cy="238061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2B2B2B"/>
                </a:solidFill>
                <a:latin typeface="Canva Sans"/>
                <a:ea typeface="Canva Sans"/>
                <a:cs typeface="Canva Sans"/>
                <a:sym typeface="Canva Sans"/>
              </a:rPr>
              <a:t>Fully functional </a:t>
            </a:r>
            <a:r>
              <a:rPr lang="en-US" sz="3399">
                <a:solidFill>
                  <a:srgbClr val="2B2B2B"/>
                </a:solidFill>
                <a:latin typeface="Canva Sans"/>
                <a:ea typeface="Canva Sans"/>
                <a:cs typeface="Canva Sans"/>
                <a:sym typeface="Canva Sans"/>
              </a:rPr>
              <a:t>dashboard Python application.</a:t>
            </a:r>
          </a:p>
          <a:p>
            <a:pPr algn="ctr" marL="734059" indent="-367030" lvl="1">
              <a:lnSpc>
                <a:spcPts val="4759"/>
              </a:lnSpc>
              <a:buFont typeface="Arial"/>
              <a:buChar char="•"/>
            </a:pPr>
            <a:r>
              <a:rPr lang="en-US" sz="3399">
                <a:solidFill>
                  <a:srgbClr val="2B2B2B"/>
                </a:solidFill>
                <a:latin typeface="Canva Sans"/>
                <a:ea typeface="Canva Sans"/>
                <a:cs typeface="Canva Sans"/>
                <a:sym typeface="Canva Sans"/>
              </a:rPr>
              <a:t>Clear, actionable graphical outputs aiding proactive maintenance.</a:t>
            </a:r>
          </a:p>
          <a:p>
            <a:pPr algn="ctr" marL="734059" indent="-367030" lvl="1">
              <a:lnSpc>
                <a:spcPts val="4759"/>
              </a:lnSpc>
              <a:buFont typeface="Arial"/>
              <a:buChar char="•"/>
            </a:pPr>
            <a:r>
              <a:rPr lang="en-US" sz="3399">
                <a:solidFill>
                  <a:srgbClr val="2B2B2B"/>
                </a:solidFill>
                <a:latin typeface="Canva Sans"/>
                <a:ea typeface="Canva Sans"/>
                <a:cs typeface="Canva Sans"/>
                <a:sym typeface="Canva Sans"/>
              </a:rPr>
              <a:t>Documentation for deployment and usage.</a:t>
            </a:r>
          </a:p>
          <a:p>
            <a:pPr algn="ctr">
              <a:lnSpc>
                <a:spcPts val="4759"/>
              </a:lnSpc>
            </a:pPr>
          </a:p>
        </p:txBody>
      </p:sp>
      <p:sp>
        <p:nvSpPr>
          <p:cNvPr name="TextBox 6" id="6"/>
          <p:cNvSpPr txBox="true"/>
          <p:nvPr/>
        </p:nvSpPr>
        <p:spPr>
          <a:xfrm rot="0">
            <a:off x="-6467509" y="6632094"/>
            <a:ext cx="16753140" cy="887095"/>
          </a:xfrm>
          <a:prstGeom prst="rect">
            <a:avLst/>
          </a:prstGeom>
        </p:spPr>
        <p:txBody>
          <a:bodyPr anchor="t" rtlCol="false" tIns="0" lIns="0" bIns="0" rIns="0">
            <a:spAutoFit/>
          </a:bodyPr>
          <a:lstStyle/>
          <a:p>
            <a:pPr algn="ctr">
              <a:lnSpc>
                <a:spcPts val="7279"/>
              </a:lnSpc>
            </a:pPr>
            <a:r>
              <a:rPr lang="en-US" sz="5199" b="true">
                <a:solidFill>
                  <a:srgbClr val="2B2B2B"/>
                </a:solidFill>
                <a:latin typeface="Canva Sans Bold"/>
                <a:ea typeface="Canva Sans Bold"/>
                <a:cs typeface="Canva Sans Bold"/>
                <a:sym typeface="Canva Sans Bold"/>
              </a:rPr>
              <a:t>O</a:t>
            </a:r>
            <a:r>
              <a:rPr lang="en-US" b="true" sz="5199">
                <a:solidFill>
                  <a:srgbClr val="2B2B2B"/>
                </a:solidFill>
                <a:latin typeface="Canva Sans Bold"/>
                <a:ea typeface="Canva Sans Bold"/>
                <a:cs typeface="Canva Sans Bold"/>
                <a:sym typeface="Canva Sans Bold"/>
              </a:rPr>
              <a:t>utcome:</a:t>
            </a:r>
          </a:p>
        </p:txBody>
      </p:sp>
      <p:sp>
        <p:nvSpPr>
          <p:cNvPr name="TextBox 7" id="7"/>
          <p:cNvSpPr txBox="true"/>
          <p:nvPr/>
        </p:nvSpPr>
        <p:spPr>
          <a:xfrm rot="0">
            <a:off x="1734894" y="7804939"/>
            <a:ext cx="16129385" cy="2127159"/>
          </a:xfrm>
          <a:prstGeom prst="rect">
            <a:avLst/>
          </a:prstGeom>
        </p:spPr>
        <p:txBody>
          <a:bodyPr anchor="t" rtlCol="false" tIns="0" lIns="0" bIns="0" rIns="0">
            <a:spAutoFit/>
          </a:bodyPr>
          <a:lstStyle/>
          <a:p>
            <a:pPr algn="ctr" marL="656676" indent="-328338" lvl="1">
              <a:lnSpc>
                <a:spcPts val="4258"/>
              </a:lnSpc>
              <a:buFont typeface="Arial"/>
              <a:buChar char="•"/>
            </a:pPr>
            <a:r>
              <a:rPr lang="en-US" sz="3041">
                <a:solidFill>
                  <a:srgbClr val="2B2B2B"/>
                </a:solidFill>
                <a:latin typeface="Canva Sans"/>
                <a:ea typeface="Canva Sans"/>
                <a:cs typeface="Canva Sans"/>
                <a:sym typeface="Canva Sans"/>
              </a:rPr>
              <a:t>Enhance</a:t>
            </a:r>
            <a:r>
              <a:rPr lang="en-US" sz="3041">
                <a:solidFill>
                  <a:srgbClr val="2B2B2B"/>
                </a:solidFill>
                <a:latin typeface="Canva Sans"/>
                <a:ea typeface="Canva Sans"/>
                <a:cs typeface="Canva Sans"/>
                <a:sym typeface="Canva Sans"/>
              </a:rPr>
              <a:t>d user experience in accessing critical asset health information.</a:t>
            </a:r>
          </a:p>
          <a:p>
            <a:pPr algn="ctr" marL="656676" indent="-328338" lvl="1">
              <a:lnSpc>
                <a:spcPts val="4258"/>
              </a:lnSpc>
              <a:buFont typeface="Arial"/>
              <a:buChar char="•"/>
            </a:pPr>
            <a:r>
              <a:rPr lang="en-US" sz="3041">
                <a:solidFill>
                  <a:srgbClr val="2B2B2B"/>
                </a:solidFill>
                <a:latin typeface="Canva Sans"/>
                <a:ea typeface="Canva Sans"/>
                <a:cs typeface="Canva Sans"/>
                <a:sym typeface="Canva Sans"/>
              </a:rPr>
              <a:t>Real-time visualization supports timely maintenance interventions.</a:t>
            </a:r>
          </a:p>
          <a:p>
            <a:pPr algn="ctr" marL="656676" indent="-328338" lvl="1">
              <a:lnSpc>
                <a:spcPts val="4258"/>
              </a:lnSpc>
              <a:buFont typeface="Arial"/>
              <a:buChar char="•"/>
            </a:pPr>
            <a:r>
              <a:rPr lang="en-US" sz="3041">
                <a:solidFill>
                  <a:srgbClr val="2B2B2B"/>
                </a:solidFill>
                <a:latin typeface="Canva Sans"/>
                <a:ea typeface="Canva Sans"/>
                <a:cs typeface="Canva Sans"/>
                <a:sym typeface="Canva Sans"/>
              </a:rPr>
              <a:t>Demonstrates end-to-end AI predictive maintenance solution from data to insights.</a:t>
            </a:r>
          </a:p>
          <a:p>
            <a:pPr algn="ctr">
              <a:lnSpc>
                <a:spcPts val="425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2386853">
            <a:off x="-3305272" y="-1267467"/>
            <a:ext cx="14322769" cy="13230153"/>
          </a:xfrm>
          <a:prstGeom prst="rect">
            <a:avLst/>
          </a:prstGeom>
        </p:spPr>
      </p:pic>
      <p:sp>
        <p:nvSpPr>
          <p:cNvPr name="Freeform 3" id="3"/>
          <p:cNvSpPr/>
          <p:nvPr/>
        </p:nvSpPr>
        <p:spPr>
          <a:xfrm flipH="false" flipV="false" rot="0">
            <a:off x="722423" y="1853398"/>
            <a:ext cx="6845608" cy="3494212"/>
          </a:xfrm>
          <a:custGeom>
            <a:avLst/>
            <a:gdLst/>
            <a:ahLst/>
            <a:cxnLst/>
            <a:rect r="r" b="b" t="t" l="l"/>
            <a:pathLst>
              <a:path h="3494212" w="6845608">
                <a:moveTo>
                  <a:pt x="0" y="0"/>
                </a:moveTo>
                <a:lnTo>
                  <a:pt x="6845608" y="0"/>
                </a:lnTo>
                <a:lnTo>
                  <a:pt x="6845608" y="3494212"/>
                </a:lnTo>
                <a:lnTo>
                  <a:pt x="0" y="3494212"/>
                </a:lnTo>
                <a:lnTo>
                  <a:pt x="0" y="0"/>
                </a:lnTo>
                <a:close/>
              </a:path>
            </a:pathLst>
          </a:custGeom>
          <a:blipFill>
            <a:blip r:embed="rId3"/>
            <a:stretch>
              <a:fillRect l="0" t="0" r="0" b="0"/>
            </a:stretch>
          </a:blipFill>
        </p:spPr>
      </p:sp>
      <p:sp>
        <p:nvSpPr>
          <p:cNvPr name="Freeform 4" id="4"/>
          <p:cNvSpPr/>
          <p:nvPr/>
        </p:nvSpPr>
        <p:spPr>
          <a:xfrm flipH="false" flipV="false" rot="0">
            <a:off x="9566449" y="1853398"/>
            <a:ext cx="6901551" cy="3494212"/>
          </a:xfrm>
          <a:custGeom>
            <a:avLst/>
            <a:gdLst/>
            <a:ahLst/>
            <a:cxnLst/>
            <a:rect r="r" b="b" t="t" l="l"/>
            <a:pathLst>
              <a:path h="3494212" w="6901551">
                <a:moveTo>
                  <a:pt x="0" y="0"/>
                </a:moveTo>
                <a:lnTo>
                  <a:pt x="6901551" y="0"/>
                </a:lnTo>
                <a:lnTo>
                  <a:pt x="6901551" y="3494212"/>
                </a:lnTo>
                <a:lnTo>
                  <a:pt x="0" y="3494212"/>
                </a:lnTo>
                <a:lnTo>
                  <a:pt x="0" y="0"/>
                </a:lnTo>
                <a:close/>
              </a:path>
            </a:pathLst>
          </a:custGeom>
          <a:blipFill>
            <a:blip r:embed="rId4"/>
            <a:stretch>
              <a:fillRect l="0" t="0" r="0" b="0"/>
            </a:stretch>
          </a:blipFill>
        </p:spPr>
      </p:sp>
      <p:sp>
        <p:nvSpPr>
          <p:cNvPr name="Freeform 5" id="5"/>
          <p:cNvSpPr/>
          <p:nvPr/>
        </p:nvSpPr>
        <p:spPr>
          <a:xfrm flipH="false" flipV="false" rot="0">
            <a:off x="722423" y="6175166"/>
            <a:ext cx="7402632" cy="3727345"/>
          </a:xfrm>
          <a:custGeom>
            <a:avLst/>
            <a:gdLst/>
            <a:ahLst/>
            <a:cxnLst/>
            <a:rect r="r" b="b" t="t" l="l"/>
            <a:pathLst>
              <a:path h="3727345" w="7402632">
                <a:moveTo>
                  <a:pt x="0" y="0"/>
                </a:moveTo>
                <a:lnTo>
                  <a:pt x="7402632" y="0"/>
                </a:lnTo>
                <a:lnTo>
                  <a:pt x="7402632" y="3727345"/>
                </a:lnTo>
                <a:lnTo>
                  <a:pt x="0" y="3727345"/>
                </a:lnTo>
                <a:lnTo>
                  <a:pt x="0" y="0"/>
                </a:lnTo>
                <a:close/>
              </a:path>
            </a:pathLst>
          </a:custGeom>
          <a:blipFill>
            <a:blip r:embed="rId5"/>
            <a:stretch>
              <a:fillRect l="0" t="0" r="0" b="0"/>
            </a:stretch>
          </a:blipFill>
        </p:spPr>
      </p:sp>
      <p:sp>
        <p:nvSpPr>
          <p:cNvPr name="Freeform 6" id="6"/>
          <p:cNvSpPr/>
          <p:nvPr/>
        </p:nvSpPr>
        <p:spPr>
          <a:xfrm flipH="false" flipV="false" rot="0">
            <a:off x="9566449" y="6175166"/>
            <a:ext cx="7261113" cy="3697314"/>
          </a:xfrm>
          <a:custGeom>
            <a:avLst/>
            <a:gdLst/>
            <a:ahLst/>
            <a:cxnLst/>
            <a:rect r="r" b="b" t="t" l="l"/>
            <a:pathLst>
              <a:path h="3697314" w="7261113">
                <a:moveTo>
                  <a:pt x="0" y="0"/>
                </a:moveTo>
                <a:lnTo>
                  <a:pt x="7261113" y="0"/>
                </a:lnTo>
                <a:lnTo>
                  <a:pt x="7261113" y="3697314"/>
                </a:lnTo>
                <a:lnTo>
                  <a:pt x="0" y="3697314"/>
                </a:lnTo>
                <a:lnTo>
                  <a:pt x="0" y="0"/>
                </a:lnTo>
                <a:close/>
              </a:path>
            </a:pathLst>
          </a:custGeom>
          <a:blipFill>
            <a:blip r:embed="rId6"/>
            <a:stretch>
              <a:fillRect l="0" t="0" r="0" b="0"/>
            </a:stretch>
          </a:blipFill>
        </p:spPr>
      </p:sp>
      <p:sp>
        <p:nvSpPr>
          <p:cNvPr name="TextBox 7" id="7"/>
          <p:cNvSpPr txBox="true"/>
          <p:nvPr/>
        </p:nvSpPr>
        <p:spPr>
          <a:xfrm rot="0">
            <a:off x="0" y="433387"/>
            <a:ext cx="15357824" cy="1028700"/>
          </a:xfrm>
          <a:prstGeom prst="rect">
            <a:avLst/>
          </a:prstGeom>
        </p:spPr>
        <p:txBody>
          <a:bodyPr anchor="t" rtlCol="false" tIns="0" lIns="0" bIns="0" rIns="0">
            <a:spAutoFit/>
          </a:bodyPr>
          <a:lstStyle/>
          <a:p>
            <a:pPr algn="l" marL="0" indent="0" lvl="0">
              <a:lnSpc>
                <a:spcPts val="6840"/>
              </a:lnSpc>
              <a:spcBef>
                <a:spcPct val="0"/>
              </a:spcBef>
            </a:pPr>
            <a:r>
              <a:rPr lang="en-US" sz="5700">
                <a:solidFill>
                  <a:srgbClr val="2B2B2B"/>
                </a:solidFill>
                <a:latin typeface="Agrandir"/>
                <a:ea typeface="Agrandir"/>
                <a:cs typeface="Agrandir"/>
                <a:sym typeface="Agrandir"/>
              </a:rPr>
              <a:t>Dashboard Application Screenshot: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483139" y="-2447914"/>
            <a:ext cx="5334494" cy="4895828"/>
          </a:xfrm>
          <a:prstGeom prst="rect">
            <a:avLst/>
          </a:prstGeom>
        </p:spPr>
      </p:pic>
      <p:sp>
        <p:nvSpPr>
          <p:cNvPr name="Freeform 3" id="3"/>
          <p:cNvSpPr/>
          <p:nvPr/>
        </p:nvSpPr>
        <p:spPr>
          <a:xfrm flipH="false" flipV="false" rot="0">
            <a:off x="363889" y="643991"/>
            <a:ext cx="8448741" cy="4108200"/>
          </a:xfrm>
          <a:custGeom>
            <a:avLst/>
            <a:gdLst/>
            <a:ahLst/>
            <a:cxnLst/>
            <a:rect r="r" b="b" t="t" l="l"/>
            <a:pathLst>
              <a:path h="4108200" w="8448741">
                <a:moveTo>
                  <a:pt x="0" y="0"/>
                </a:moveTo>
                <a:lnTo>
                  <a:pt x="8448741" y="0"/>
                </a:lnTo>
                <a:lnTo>
                  <a:pt x="8448741" y="4108200"/>
                </a:lnTo>
                <a:lnTo>
                  <a:pt x="0" y="4108200"/>
                </a:lnTo>
                <a:lnTo>
                  <a:pt x="0" y="0"/>
                </a:lnTo>
                <a:close/>
              </a:path>
            </a:pathLst>
          </a:custGeom>
          <a:blipFill>
            <a:blip r:embed="rId3"/>
            <a:stretch>
              <a:fillRect l="0" t="0" r="0" b="0"/>
            </a:stretch>
          </a:blipFill>
        </p:spPr>
      </p:sp>
      <p:sp>
        <p:nvSpPr>
          <p:cNvPr name="Freeform 4" id="4"/>
          <p:cNvSpPr/>
          <p:nvPr/>
        </p:nvSpPr>
        <p:spPr>
          <a:xfrm flipH="false" flipV="false" rot="0">
            <a:off x="9639353" y="594803"/>
            <a:ext cx="8356558" cy="4157388"/>
          </a:xfrm>
          <a:custGeom>
            <a:avLst/>
            <a:gdLst/>
            <a:ahLst/>
            <a:cxnLst/>
            <a:rect r="r" b="b" t="t" l="l"/>
            <a:pathLst>
              <a:path h="4157388" w="8356558">
                <a:moveTo>
                  <a:pt x="0" y="0"/>
                </a:moveTo>
                <a:lnTo>
                  <a:pt x="8356559" y="0"/>
                </a:lnTo>
                <a:lnTo>
                  <a:pt x="8356559" y="4157388"/>
                </a:lnTo>
                <a:lnTo>
                  <a:pt x="0" y="4157388"/>
                </a:lnTo>
                <a:lnTo>
                  <a:pt x="0" y="0"/>
                </a:lnTo>
                <a:close/>
              </a:path>
            </a:pathLst>
          </a:custGeom>
          <a:blipFill>
            <a:blip r:embed="rId4"/>
            <a:stretch>
              <a:fillRect l="0" t="0" r="0" b="0"/>
            </a:stretch>
          </a:blipFill>
        </p:spPr>
      </p:sp>
      <p:sp>
        <p:nvSpPr>
          <p:cNvPr name="Freeform 5" id="5"/>
          <p:cNvSpPr/>
          <p:nvPr/>
        </p:nvSpPr>
        <p:spPr>
          <a:xfrm flipH="false" flipV="false" rot="0">
            <a:off x="454947" y="5517126"/>
            <a:ext cx="8357683" cy="4116159"/>
          </a:xfrm>
          <a:custGeom>
            <a:avLst/>
            <a:gdLst/>
            <a:ahLst/>
            <a:cxnLst/>
            <a:rect r="r" b="b" t="t" l="l"/>
            <a:pathLst>
              <a:path h="4116159" w="8357683">
                <a:moveTo>
                  <a:pt x="0" y="0"/>
                </a:moveTo>
                <a:lnTo>
                  <a:pt x="8357683" y="0"/>
                </a:lnTo>
                <a:lnTo>
                  <a:pt x="8357683" y="4116159"/>
                </a:lnTo>
                <a:lnTo>
                  <a:pt x="0" y="4116159"/>
                </a:lnTo>
                <a:lnTo>
                  <a:pt x="0" y="0"/>
                </a:lnTo>
                <a:close/>
              </a:path>
            </a:pathLst>
          </a:custGeom>
          <a:blipFill>
            <a:blip r:embed="rId5"/>
            <a:stretch>
              <a:fillRect l="0" t="0" r="0" b="0"/>
            </a:stretch>
          </a:blipFill>
        </p:spPr>
      </p:sp>
      <p:sp>
        <p:nvSpPr>
          <p:cNvPr name="Freeform 6" id="6"/>
          <p:cNvSpPr/>
          <p:nvPr/>
        </p:nvSpPr>
        <p:spPr>
          <a:xfrm flipH="false" flipV="false" rot="0">
            <a:off x="9639353" y="5517126"/>
            <a:ext cx="8378950" cy="4116159"/>
          </a:xfrm>
          <a:custGeom>
            <a:avLst/>
            <a:gdLst/>
            <a:ahLst/>
            <a:cxnLst/>
            <a:rect r="r" b="b" t="t" l="l"/>
            <a:pathLst>
              <a:path h="4116159" w="8378950">
                <a:moveTo>
                  <a:pt x="0" y="0"/>
                </a:moveTo>
                <a:lnTo>
                  <a:pt x="8378950" y="0"/>
                </a:lnTo>
                <a:lnTo>
                  <a:pt x="8378950" y="4116159"/>
                </a:lnTo>
                <a:lnTo>
                  <a:pt x="0" y="4116159"/>
                </a:lnTo>
                <a:lnTo>
                  <a:pt x="0" y="0"/>
                </a:lnTo>
                <a:close/>
              </a:path>
            </a:pathLst>
          </a:custGeom>
          <a:blipFill>
            <a:blip r:embed="rId6"/>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205384" y="787795"/>
            <a:ext cx="5243646" cy="3136829"/>
            <a:chOff x="0" y="0"/>
            <a:chExt cx="6991528" cy="4182439"/>
          </a:xfrm>
        </p:grpSpPr>
        <p:sp>
          <p:nvSpPr>
            <p:cNvPr name="TextBox 3" id="3"/>
            <p:cNvSpPr txBox="true"/>
            <p:nvPr/>
          </p:nvSpPr>
          <p:spPr>
            <a:xfrm rot="0">
              <a:off x="0" y="-190500"/>
              <a:ext cx="6991528" cy="3009900"/>
            </a:xfrm>
            <a:prstGeom prst="rect">
              <a:avLst/>
            </a:prstGeom>
          </p:spPr>
          <p:txBody>
            <a:bodyPr anchor="t" rtlCol="false" tIns="0" lIns="0" bIns="0" rIns="0">
              <a:spAutoFit/>
            </a:bodyPr>
            <a:lstStyle/>
            <a:p>
              <a:pPr algn="l">
                <a:lnSpc>
                  <a:spcPts val="8399"/>
                </a:lnSpc>
              </a:pPr>
              <a:r>
                <a:rPr lang="en-US" sz="6999">
                  <a:solidFill>
                    <a:srgbClr val="2B2B2B"/>
                  </a:solidFill>
                  <a:latin typeface="Agrandir"/>
                  <a:ea typeface="Agrandir"/>
                  <a:cs typeface="Agrandir"/>
                  <a:sym typeface="Agrandir"/>
                </a:rPr>
                <a:t>References</a:t>
              </a:r>
            </a:p>
            <a:p>
              <a:pPr algn="l" marL="0" indent="0" lvl="0">
                <a:lnSpc>
                  <a:spcPts val="8399"/>
                </a:lnSpc>
                <a:spcBef>
                  <a:spcPct val="0"/>
                </a:spcBef>
              </a:pPr>
            </a:p>
          </p:txBody>
        </p:sp>
        <p:sp>
          <p:nvSpPr>
            <p:cNvPr name="TextBox 4" id="4"/>
            <p:cNvSpPr txBox="true"/>
            <p:nvPr/>
          </p:nvSpPr>
          <p:spPr>
            <a:xfrm rot="0">
              <a:off x="0" y="3631471"/>
              <a:ext cx="6991528" cy="550968"/>
            </a:xfrm>
            <a:prstGeom prst="rect">
              <a:avLst/>
            </a:prstGeom>
          </p:spPr>
          <p:txBody>
            <a:bodyPr anchor="t" rtlCol="false" tIns="0" lIns="0" bIns="0" rIns="0">
              <a:spAutoFit/>
            </a:bodyPr>
            <a:lstStyle/>
            <a:p>
              <a:pPr algn="l" marL="0" indent="0" lvl="0">
                <a:lnSpc>
                  <a:spcPts val="3080"/>
                </a:lnSpc>
              </a:pPr>
            </a:p>
          </p:txBody>
        </p:sp>
      </p:grpSp>
      <p:sp>
        <p:nvSpPr>
          <p:cNvPr name="TextBox 5" id="5"/>
          <p:cNvSpPr txBox="true"/>
          <p:nvPr/>
        </p:nvSpPr>
        <p:spPr>
          <a:xfrm rot="0">
            <a:off x="0" y="1828593"/>
            <a:ext cx="18082616" cy="7880585"/>
          </a:xfrm>
          <a:prstGeom prst="rect">
            <a:avLst/>
          </a:prstGeom>
        </p:spPr>
        <p:txBody>
          <a:bodyPr anchor="t" rtlCol="false" tIns="0" lIns="0" bIns="0" rIns="0">
            <a:spAutoFit/>
          </a:bodyPr>
          <a:lstStyle/>
          <a:p>
            <a:pPr algn="ctr" marL="643541" indent="-321770" lvl="1">
              <a:lnSpc>
                <a:spcPts val="4173"/>
              </a:lnSpc>
              <a:buFont typeface="Arial"/>
              <a:buChar char="•"/>
            </a:pPr>
            <a:r>
              <a:rPr lang="en-US" sz="2980">
                <a:solidFill>
                  <a:srgbClr val="2B2B2B"/>
                </a:solidFill>
                <a:latin typeface="Canva Sans"/>
                <a:ea typeface="Canva Sans"/>
                <a:cs typeface="Canva Sans"/>
                <a:sym typeface="Canva Sans"/>
              </a:rPr>
              <a:t>N</a:t>
            </a:r>
            <a:r>
              <a:rPr lang="en-US" sz="2980">
                <a:solidFill>
                  <a:srgbClr val="2B2B2B"/>
                </a:solidFill>
                <a:latin typeface="Canva Sans"/>
                <a:ea typeface="Canva Sans"/>
                <a:cs typeface="Canva Sans"/>
                <a:sym typeface="Canva Sans"/>
              </a:rPr>
              <a:t>ASA. CMAPSS Turbofan Engine Dataset.</a:t>
            </a:r>
          </a:p>
          <a:p>
            <a:pPr algn="ctr" marL="643541" indent="-321770" lvl="1">
              <a:lnSpc>
                <a:spcPts val="4173"/>
              </a:lnSpc>
              <a:buFont typeface="Arial"/>
              <a:buChar char="•"/>
            </a:pPr>
            <a:r>
              <a:rPr lang="en-US" sz="2980">
                <a:solidFill>
                  <a:srgbClr val="2B2B2B"/>
                </a:solidFill>
                <a:latin typeface="Canva Sans"/>
                <a:ea typeface="Canva Sans"/>
                <a:cs typeface="Canva Sans"/>
                <a:sym typeface="Canva Sans"/>
              </a:rPr>
              <a:t>GeeksforGeeks. LSTM Neural Networks in Python. Available at: </a:t>
            </a:r>
            <a:r>
              <a:rPr lang="en-US" sz="2980" u="sng">
                <a:solidFill>
                  <a:srgbClr val="2B2B2B"/>
                </a:solidFill>
                <a:latin typeface="Canva Sans"/>
                <a:ea typeface="Canva Sans"/>
                <a:cs typeface="Canva Sans"/>
                <a:sym typeface="Canva Sans"/>
                <a:hlinkClick r:id="rId2" tooltip="https://www.geeksforgeeks.org/deep-learning/long-short-term-memory-networks-using-pytorch/"/>
              </a:rPr>
              <a:t>https://www.geeksforgeeks.org/deep-learning/long-short-term-memory-networks-using-pytorch/</a:t>
            </a:r>
          </a:p>
          <a:p>
            <a:pPr algn="ctr" marL="643541" indent="-321770" lvl="1">
              <a:lnSpc>
                <a:spcPts val="4173"/>
              </a:lnSpc>
              <a:buFont typeface="Arial"/>
              <a:buChar char="•"/>
            </a:pPr>
            <a:r>
              <a:rPr lang="en-US" sz="2980">
                <a:solidFill>
                  <a:srgbClr val="2B2B2B"/>
                </a:solidFill>
                <a:latin typeface="Canva Sans"/>
                <a:ea typeface="Canva Sans"/>
                <a:cs typeface="Canva Sans"/>
                <a:sym typeface="Canva Sans"/>
              </a:rPr>
              <a:t>TensorFlow Documentation. Keras API Guide. Available at: </a:t>
            </a:r>
            <a:r>
              <a:rPr lang="en-US" sz="2980" u="sng">
                <a:solidFill>
                  <a:srgbClr val="2B2B2B"/>
                </a:solidFill>
                <a:latin typeface="Canva Sans"/>
                <a:ea typeface="Canva Sans"/>
                <a:cs typeface="Canva Sans"/>
                <a:sym typeface="Canva Sans"/>
                <a:hlinkClick r:id="rId3" tooltip="https://www.tensorflow.org/guide/keras"/>
              </a:rPr>
              <a:t>https://www.tensorflow.org/guide/keras</a:t>
            </a:r>
          </a:p>
          <a:p>
            <a:pPr algn="ctr" marL="643541" indent="-321770" lvl="1">
              <a:lnSpc>
                <a:spcPts val="4173"/>
              </a:lnSpc>
              <a:buFont typeface="Arial"/>
              <a:buChar char="•"/>
            </a:pPr>
            <a:r>
              <a:rPr lang="en-US" sz="2980">
                <a:solidFill>
                  <a:srgbClr val="2B2B2B"/>
                </a:solidFill>
                <a:latin typeface="Canva Sans"/>
                <a:ea typeface="Canva Sans"/>
                <a:cs typeface="Canva Sans"/>
                <a:sym typeface="Canva Sans"/>
              </a:rPr>
              <a:t>Scikit-learn Documentation. Data Preprocessing &amp; Metrics Modules. Available at: </a:t>
            </a:r>
            <a:r>
              <a:rPr lang="en-US" sz="2980" u="sng">
                <a:solidFill>
                  <a:srgbClr val="2B2B2B"/>
                </a:solidFill>
                <a:latin typeface="Canva Sans"/>
                <a:ea typeface="Canva Sans"/>
                <a:cs typeface="Canva Sans"/>
                <a:sym typeface="Canva Sans"/>
                <a:hlinkClick r:id="rId4" tooltip="https://scikit-learn.org/stable/modules/preprocessing.html"/>
              </a:rPr>
              <a:t>https://scikit-learn.org/stable/modules/preprocessing.html</a:t>
            </a:r>
          </a:p>
          <a:p>
            <a:pPr algn="ctr" marL="643541" indent="-321770" lvl="1">
              <a:lnSpc>
                <a:spcPts val="4173"/>
              </a:lnSpc>
              <a:buFont typeface="Arial"/>
              <a:buChar char="•"/>
            </a:pPr>
            <a:r>
              <a:rPr lang="en-US" sz="2980">
                <a:solidFill>
                  <a:srgbClr val="2B2B2B"/>
                </a:solidFill>
                <a:latin typeface="Canva Sans"/>
                <a:ea typeface="Canva Sans"/>
                <a:cs typeface="Canva Sans"/>
                <a:sym typeface="Canva Sans"/>
              </a:rPr>
              <a:t>Matplotlib and Seaborn Documentation. Data Visualization Libraries in Python. Available at: </a:t>
            </a:r>
            <a:r>
              <a:rPr lang="en-US" sz="2980" u="sng">
                <a:solidFill>
                  <a:srgbClr val="2B2B2B"/>
                </a:solidFill>
                <a:latin typeface="Canva Sans"/>
                <a:ea typeface="Canva Sans"/>
                <a:cs typeface="Canva Sans"/>
                <a:sym typeface="Canva Sans"/>
                <a:hlinkClick r:id="rId5" tooltip="https://matplotlib.org/stable/contents.html"/>
              </a:rPr>
              <a:t>https://matplotlib.org/stable/contents.html</a:t>
            </a:r>
            <a:r>
              <a:rPr lang="en-US" sz="2980">
                <a:solidFill>
                  <a:srgbClr val="2B2B2B"/>
                </a:solidFill>
                <a:latin typeface="Canva Sans"/>
                <a:ea typeface="Canva Sans"/>
                <a:cs typeface="Canva Sans"/>
                <a:sym typeface="Canva Sans"/>
              </a:rPr>
              <a:t> and </a:t>
            </a:r>
            <a:r>
              <a:rPr lang="en-US" sz="2980" u="sng">
                <a:solidFill>
                  <a:srgbClr val="2B2B2B"/>
                </a:solidFill>
                <a:latin typeface="Canva Sans"/>
                <a:ea typeface="Canva Sans"/>
                <a:cs typeface="Canva Sans"/>
                <a:sym typeface="Canva Sans"/>
                <a:hlinkClick r:id="rId6" tooltip="https://seaborn.pydata.org"/>
              </a:rPr>
              <a:t>https://seaborn.pydata.org/</a:t>
            </a:r>
          </a:p>
          <a:p>
            <a:pPr algn="ctr" marL="643541" indent="-321770" lvl="1">
              <a:lnSpc>
                <a:spcPts val="4173"/>
              </a:lnSpc>
              <a:buFont typeface="Arial"/>
              <a:buChar char="•"/>
            </a:pPr>
            <a:r>
              <a:rPr lang="en-US" sz="2980">
                <a:solidFill>
                  <a:srgbClr val="2B2B2B"/>
                </a:solidFill>
                <a:latin typeface="Canva Sans"/>
                <a:ea typeface="Canva Sans"/>
                <a:cs typeface="Canva Sans"/>
                <a:sym typeface="Canva Sans"/>
              </a:rPr>
              <a:t>NumPy Documentation. Array and Numerical Computation Library. Available at: </a:t>
            </a:r>
            <a:r>
              <a:rPr lang="en-US" sz="2980" u="sng">
                <a:solidFill>
                  <a:srgbClr val="2B2B2B"/>
                </a:solidFill>
                <a:latin typeface="Canva Sans"/>
                <a:ea typeface="Canva Sans"/>
                <a:cs typeface="Canva Sans"/>
                <a:sym typeface="Canva Sans"/>
                <a:hlinkClick r:id="rId7" tooltip="https://numpy.org/doc/"/>
              </a:rPr>
              <a:t>https://numpy.org/doc/</a:t>
            </a:r>
          </a:p>
          <a:p>
            <a:pPr algn="ctr" marL="643541" indent="-321770" lvl="1">
              <a:lnSpc>
                <a:spcPts val="4173"/>
              </a:lnSpc>
              <a:buFont typeface="Arial"/>
              <a:buChar char="•"/>
            </a:pPr>
            <a:r>
              <a:rPr lang="en-US" sz="2980">
                <a:solidFill>
                  <a:srgbClr val="2B2B2B"/>
                </a:solidFill>
                <a:latin typeface="Canva Sans"/>
                <a:ea typeface="Canva Sans"/>
                <a:cs typeface="Canva Sans"/>
                <a:sym typeface="Canva Sans"/>
              </a:rPr>
              <a:t>Streamlit Documentation. Interactive Data Applications in Python. Available at: </a:t>
            </a:r>
            <a:r>
              <a:rPr lang="en-US" sz="2980" u="sng">
                <a:solidFill>
                  <a:srgbClr val="2B2B2B"/>
                </a:solidFill>
                <a:latin typeface="Canva Sans"/>
                <a:ea typeface="Canva Sans"/>
                <a:cs typeface="Canva Sans"/>
                <a:sym typeface="Canva Sans"/>
                <a:hlinkClick r:id="rId8" tooltip="https://docs.streamlit.io"/>
              </a:rPr>
              <a:t>https://docs.streamlit.io/</a:t>
            </a:r>
          </a:p>
          <a:p>
            <a:pPr algn="ctr">
              <a:lnSpc>
                <a:spcPts val="4173"/>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grpSp>
        <p:nvGrpSpPr>
          <p:cNvPr name="Group 3" id="3"/>
          <p:cNvGrpSpPr/>
          <p:nvPr/>
        </p:nvGrpSpPr>
        <p:grpSpPr>
          <a:xfrm rot="0">
            <a:off x="4689486" y="4425007"/>
            <a:ext cx="8465475" cy="1848644"/>
            <a:chOff x="0" y="0"/>
            <a:chExt cx="11287299" cy="2464859"/>
          </a:xfrm>
        </p:grpSpPr>
        <p:sp>
          <p:nvSpPr>
            <p:cNvPr name="TextBox 4" id="4"/>
            <p:cNvSpPr txBox="true"/>
            <p:nvPr/>
          </p:nvSpPr>
          <p:spPr>
            <a:xfrm rot="0">
              <a:off x="0" y="-190500"/>
              <a:ext cx="11287299" cy="1600200"/>
            </a:xfrm>
            <a:prstGeom prst="rect">
              <a:avLst/>
            </a:prstGeom>
          </p:spPr>
          <p:txBody>
            <a:bodyPr anchor="t" rtlCol="false" tIns="0" lIns="0" bIns="0" rIns="0">
              <a:spAutoFit/>
            </a:bodyPr>
            <a:lstStyle/>
            <a:p>
              <a:pPr algn="ctr" marL="0" indent="0" lvl="0">
                <a:lnSpc>
                  <a:spcPts val="8399"/>
                </a:lnSpc>
                <a:spcBef>
                  <a:spcPct val="0"/>
                </a:spcBef>
              </a:pPr>
              <a:r>
                <a:rPr lang="en-US" sz="6999" u="none">
                  <a:solidFill>
                    <a:srgbClr val="2B2B2B"/>
                  </a:solidFill>
                  <a:latin typeface="Agrandir"/>
                  <a:ea typeface="Agrandir"/>
                  <a:cs typeface="Agrandir"/>
                  <a:sym typeface="Agrandir"/>
                </a:rPr>
                <a:t>Thank you!</a:t>
              </a:r>
            </a:p>
          </p:txBody>
        </p:sp>
        <p:sp>
          <p:nvSpPr>
            <p:cNvPr name="TextBox 5" id="5"/>
            <p:cNvSpPr txBox="true"/>
            <p:nvPr/>
          </p:nvSpPr>
          <p:spPr>
            <a:xfrm rot="0">
              <a:off x="0" y="1819487"/>
              <a:ext cx="11287299" cy="645371"/>
            </a:xfrm>
            <a:prstGeom prst="rect">
              <a:avLst/>
            </a:prstGeom>
          </p:spPr>
          <p:txBody>
            <a:bodyPr anchor="t" rtlCol="false" tIns="0" lIns="0" bIns="0" rIns="0">
              <a:spAutoFit/>
            </a:bodyPr>
            <a:lstStyle/>
            <a:p>
              <a:pPr algn="ctr" marL="0" indent="0" lvl="0">
                <a:lnSpc>
                  <a:spcPts val="3640"/>
                </a:lnSpc>
              </a:pPr>
            </a:p>
          </p:txBody>
        </p:sp>
      </p:grpSp>
      <p:pic>
        <p:nvPicPr>
          <p:cNvPr name="Picture 6" id="6"/>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8" id="8"/>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grpSp>
        <p:nvGrpSpPr>
          <p:cNvPr name="Group 2" id="2"/>
          <p:cNvGrpSpPr/>
          <p:nvPr/>
        </p:nvGrpSpPr>
        <p:grpSpPr>
          <a:xfrm rot="0">
            <a:off x="805068" y="898812"/>
            <a:ext cx="9547902" cy="2813703"/>
            <a:chOff x="0" y="0"/>
            <a:chExt cx="12730536" cy="3751604"/>
          </a:xfrm>
        </p:grpSpPr>
        <p:sp>
          <p:nvSpPr>
            <p:cNvPr name="TextBox 3" id="3"/>
            <p:cNvSpPr txBox="true"/>
            <p:nvPr/>
          </p:nvSpPr>
          <p:spPr>
            <a:xfrm rot="0">
              <a:off x="0" y="-190500"/>
              <a:ext cx="12730536" cy="3009900"/>
            </a:xfrm>
            <a:prstGeom prst="rect">
              <a:avLst/>
            </a:prstGeom>
          </p:spPr>
          <p:txBody>
            <a:bodyPr anchor="t" rtlCol="false" tIns="0" lIns="0" bIns="0" rIns="0">
              <a:spAutoFit/>
            </a:bodyPr>
            <a:lstStyle/>
            <a:p>
              <a:pPr algn="l">
                <a:lnSpc>
                  <a:spcPts val="8399"/>
                </a:lnSpc>
              </a:pPr>
              <a:r>
                <a:rPr lang="en-US" sz="6999">
                  <a:solidFill>
                    <a:srgbClr val="2B2B2B"/>
                  </a:solidFill>
                  <a:latin typeface="Agrandir"/>
                  <a:ea typeface="Agrandir"/>
                  <a:cs typeface="Agrandir"/>
                  <a:sym typeface="Agrandir"/>
                </a:rPr>
                <a:t>Table of Contents</a:t>
              </a:r>
            </a:p>
            <a:p>
              <a:pPr algn="l" marL="0" indent="0" lvl="0">
                <a:lnSpc>
                  <a:spcPts val="8399"/>
                </a:lnSpc>
                <a:spcBef>
                  <a:spcPct val="0"/>
                </a:spcBef>
              </a:pPr>
            </a:p>
          </p:txBody>
        </p:sp>
        <p:sp>
          <p:nvSpPr>
            <p:cNvPr name="TextBox 4" id="4"/>
            <p:cNvSpPr txBox="true"/>
            <p:nvPr/>
          </p:nvSpPr>
          <p:spPr>
            <a:xfrm rot="0">
              <a:off x="0" y="3062206"/>
              <a:ext cx="12730536" cy="689398"/>
            </a:xfrm>
            <a:prstGeom prst="rect">
              <a:avLst/>
            </a:prstGeom>
          </p:spPr>
          <p:txBody>
            <a:bodyPr anchor="t" rtlCol="false" tIns="0" lIns="0" bIns="0" rIns="0">
              <a:spAutoFit/>
            </a:bodyPr>
            <a:lstStyle/>
            <a:p>
              <a:pPr algn="l" marL="0" indent="0" lvl="0">
                <a:lnSpc>
                  <a:spcPts val="3920"/>
                </a:lnSpc>
                <a:spcBef>
                  <a:spcPct val="0"/>
                </a:spcBef>
              </a:pPr>
            </a:p>
          </p:txBody>
        </p:sp>
      </p:grpSp>
      <p:grpSp>
        <p:nvGrpSpPr>
          <p:cNvPr name="Group 5" id="5"/>
          <p:cNvGrpSpPr/>
          <p:nvPr/>
        </p:nvGrpSpPr>
        <p:grpSpPr>
          <a:xfrm rot="0">
            <a:off x="7488822" y="2792520"/>
            <a:ext cx="6907145" cy="971551"/>
            <a:chOff x="0" y="0"/>
            <a:chExt cx="9209527" cy="1295401"/>
          </a:xfrm>
        </p:grpSpPr>
        <p:sp>
          <p:nvSpPr>
            <p:cNvPr name="Freeform 6" id="6"/>
            <p:cNvSpPr/>
            <p:nvPr/>
          </p:nvSpPr>
          <p:spPr>
            <a:xfrm flipH="false" flipV="false" rot="0">
              <a:off x="0" y="68741"/>
              <a:ext cx="1124235" cy="1157920"/>
            </a:xfrm>
            <a:custGeom>
              <a:avLst/>
              <a:gdLst/>
              <a:ahLst/>
              <a:cxnLst/>
              <a:rect r="r" b="b" t="t" l="l"/>
              <a:pathLst>
                <a:path h="1157920" w="1124235">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34311" y="-133350"/>
              <a:ext cx="7575216" cy="14287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Milestone 1: Data Preparation and Feature Engineering</a:t>
              </a:r>
            </a:p>
          </p:txBody>
        </p:sp>
        <p:sp>
          <p:nvSpPr>
            <p:cNvPr name="TextBox 8" id="8"/>
            <p:cNvSpPr txBox="true"/>
            <p:nvPr/>
          </p:nvSpPr>
          <p:spPr>
            <a:xfrm rot="0">
              <a:off x="351305" y="43963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1</a:t>
              </a:r>
            </a:p>
          </p:txBody>
        </p:sp>
      </p:grpSp>
      <p:grpSp>
        <p:nvGrpSpPr>
          <p:cNvPr name="Group 9" id="9"/>
          <p:cNvGrpSpPr/>
          <p:nvPr/>
        </p:nvGrpSpPr>
        <p:grpSpPr>
          <a:xfrm rot="0">
            <a:off x="7488822" y="4223505"/>
            <a:ext cx="6907145" cy="971551"/>
            <a:chOff x="0" y="0"/>
            <a:chExt cx="9209527" cy="1295401"/>
          </a:xfrm>
        </p:grpSpPr>
        <p:sp>
          <p:nvSpPr>
            <p:cNvPr name="TextBox 10" id="10"/>
            <p:cNvSpPr txBox="true"/>
            <p:nvPr/>
          </p:nvSpPr>
          <p:spPr>
            <a:xfrm rot="0">
              <a:off x="1634311" y="-133350"/>
              <a:ext cx="7575216" cy="14287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Milestone 2: Model Development and Training</a:t>
              </a:r>
            </a:p>
          </p:txBody>
        </p:sp>
        <p:sp>
          <p:nvSpPr>
            <p:cNvPr name="Freeform 11" id="11"/>
            <p:cNvSpPr/>
            <p:nvPr/>
          </p:nvSpPr>
          <p:spPr>
            <a:xfrm flipH="false" flipV="false" rot="0">
              <a:off x="0" y="68741"/>
              <a:ext cx="1124235" cy="1157920"/>
            </a:xfrm>
            <a:custGeom>
              <a:avLst/>
              <a:gdLst/>
              <a:ahLst/>
              <a:cxnLst/>
              <a:rect r="r" b="b" t="t" l="l"/>
              <a:pathLst>
                <a:path h="1157920" w="1124235">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351305" y="43963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2</a:t>
              </a:r>
            </a:p>
          </p:txBody>
        </p:sp>
      </p:grpSp>
      <p:grpSp>
        <p:nvGrpSpPr>
          <p:cNvPr name="Group 13" id="13"/>
          <p:cNvGrpSpPr/>
          <p:nvPr/>
        </p:nvGrpSpPr>
        <p:grpSpPr>
          <a:xfrm rot="0">
            <a:off x="7488822" y="5653919"/>
            <a:ext cx="6907145" cy="971551"/>
            <a:chOff x="0" y="0"/>
            <a:chExt cx="9209527" cy="1295401"/>
          </a:xfrm>
        </p:grpSpPr>
        <p:sp>
          <p:nvSpPr>
            <p:cNvPr name="TextBox 14" id="14"/>
            <p:cNvSpPr txBox="true"/>
            <p:nvPr/>
          </p:nvSpPr>
          <p:spPr>
            <a:xfrm rot="0">
              <a:off x="1634311" y="-133350"/>
              <a:ext cx="7575216" cy="14287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Milestone 3: Model Evaluation and Performance Assessment</a:t>
              </a:r>
            </a:p>
          </p:txBody>
        </p:sp>
        <p:sp>
          <p:nvSpPr>
            <p:cNvPr name="Freeform 15" id="15"/>
            <p:cNvSpPr/>
            <p:nvPr/>
          </p:nvSpPr>
          <p:spPr>
            <a:xfrm flipH="false" flipV="false" rot="0">
              <a:off x="0" y="68741"/>
              <a:ext cx="1124235" cy="1157920"/>
            </a:xfrm>
            <a:custGeom>
              <a:avLst/>
              <a:gdLst/>
              <a:ahLst/>
              <a:cxnLst/>
              <a:rect r="r" b="b" t="t" l="l"/>
              <a:pathLst>
                <a:path h="1157920" w="1124235">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351305" y="43963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3</a:t>
              </a:r>
            </a:p>
          </p:txBody>
        </p:sp>
      </p:grpSp>
      <p:grpSp>
        <p:nvGrpSpPr>
          <p:cNvPr name="Group 17" id="17"/>
          <p:cNvGrpSpPr/>
          <p:nvPr/>
        </p:nvGrpSpPr>
        <p:grpSpPr>
          <a:xfrm rot="0">
            <a:off x="7488822" y="6942692"/>
            <a:ext cx="6907145" cy="971551"/>
            <a:chOff x="0" y="0"/>
            <a:chExt cx="9209527" cy="1295401"/>
          </a:xfrm>
        </p:grpSpPr>
        <p:sp>
          <p:nvSpPr>
            <p:cNvPr name="TextBox 18" id="18"/>
            <p:cNvSpPr txBox="true"/>
            <p:nvPr/>
          </p:nvSpPr>
          <p:spPr>
            <a:xfrm rot="0">
              <a:off x="1634311" y="-133350"/>
              <a:ext cx="7575216" cy="14287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Milestone 4: Risk Thresholding and Maintenance Alerts</a:t>
              </a:r>
            </a:p>
          </p:txBody>
        </p:sp>
        <p:sp>
          <p:nvSpPr>
            <p:cNvPr name="Freeform 19" id="19"/>
            <p:cNvSpPr/>
            <p:nvPr/>
          </p:nvSpPr>
          <p:spPr>
            <a:xfrm flipH="false" flipV="false" rot="0">
              <a:off x="0" y="68741"/>
              <a:ext cx="1124235" cy="1157920"/>
            </a:xfrm>
            <a:custGeom>
              <a:avLst/>
              <a:gdLst/>
              <a:ahLst/>
              <a:cxnLst/>
              <a:rect r="r" b="b" t="t" l="l"/>
              <a:pathLst>
                <a:path h="1157920" w="1124235">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351305" y="43963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4</a:t>
              </a:r>
            </a:p>
          </p:txBody>
        </p:sp>
      </p:grpSp>
      <p:grpSp>
        <p:nvGrpSpPr>
          <p:cNvPr name="Group 21" id="21"/>
          <p:cNvGrpSpPr/>
          <p:nvPr/>
        </p:nvGrpSpPr>
        <p:grpSpPr>
          <a:xfrm rot="0">
            <a:off x="7488822" y="8231465"/>
            <a:ext cx="6907145" cy="971551"/>
            <a:chOff x="0" y="0"/>
            <a:chExt cx="9209527" cy="1295401"/>
          </a:xfrm>
        </p:grpSpPr>
        <p:sp>
          <p:nvSpPr>
            <p:cNvPr name="TextBox 22" id="22"/>
            <p:cNvSpPr txBox="true"/>
            <p:nvPr/>
          </p:nvSpPr>
          <p:spPr>
            <a:xfrm rot="0">
              <a:off x="1634311" y="-133350"/>
              <a:ext cx="7575216" cy="14287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Milestone 5: Visualization Dashboard Development</a:t>
              </a:r>
            </a:p>
          </p:txBody>
        </p:sp>
        <p:sp>
          <p:nvSpPr>
            <p:cNvPr name="Freeform 23" id="23"/>
            <p:cNvSpPr/>
            <p:nvPr/>
          </p:nvSpPr>
          <p:spPr>
            <a:xfrm flipH="false" flipV="false" rot="0">
              <a:off x="0" y="68741"/>
              <a:ext cx="1124235" cy="1157920"/>
            </a:xfrm>
            <a:custGeom>
              <a:avLst/>
              <a:gdLst/>
              <a:ahLst/>
              <a:cxnLst/>
              <a:rect r="r" b="b" t="t" l="l"/>
              <a:pathLst>
                <a:path h="1157920" w="1124235">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351305" y="43963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5</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6E4E3"/>
        </a:solidFill>
      </p:bgPr>
    </p:bg>
    <p:spTree>
      <p:nvGrpSpPr>
        <p:cNvPr id="1" name=""/>
        <p:cNvGrpSpPr/>
        <p:nvPr/>
      </p:nvGrpSpPr>
      <p:grpSpPr>
        <a:xfrm>
          <a:off x="0" y="0"/>
          <a:ext cx="0" cy="0"/>
          <a:chOff x="0" y="0"/>
          <a:chExt cx="0" cy="0"/>
        </a:xfrm>
      </p:grpSpPr>
      <p:grpSp>
        <p:nvGrpSpPr>
          <p:cNvPr name="Group 2" id="2"/>
          <p:cNvGrpSpPr/>
          <p:nvPr/>
        </p:nvGrpSpPr>
        <p:grpSpPr>
          <a:xfrm rot="0">
            <a:off x="1028700" y="3404973"/>
            <a:ext cx="16245665" cy="5853327"/>
            <a:chOff x="0" y="0"/>
            <a:chExt cx="3460767" cy="1251930"/>
          </a:xfrm>
        </p:grpSpPr>
        <p:sp>
          <p:nvSpPr>
            <p:cNvPr name="Freeform 3" id="3"/>
            <p:cNvSpPr/>
            <p:nvPr/>
          </p:nvSpPr>
          <p:spPr>
            <a:xfrm flipH="false" flipV="false" rot="0">
              <a:off x="0" y="0"/>
              <a:ext cx="3460767" cy="1251930"/>
            </a:xfrm>
            <a:custGeom>
              <a:avLst/>
              <a:gdLst/>
              <a:ahLst/>
              <a:cxnLst/>
              <a:rect r="r" b="b" t="t" l="l"/>
              <a:pathLst>
                <a:path h="1251930" w="3460767">
                  <a:moveTo>
                    <a:pt x="3336307" y="1251930"/>
                  </a:moveTo>
                  <a:lnTo>
                    <a:pt x="124460" y="1251930"/>
                  </a:lnTo>
                  <a:cubicBezTo>
                    <a:pt x="55880" y="1251930"/>
                    <a:pt x="0" y="1196050"/>
                    <a:pt x="0" y="1127470"/>
                  </a:cubicBezTo>
                  <a:lnTo>
                    <a:pt x="0" y="124460"/>
                  </a:lnTo>
                  <a:cubicBezTo>
                    <a:pt x="0" y="55880"/>
                    <a:pt x="55880" y="0"/>
                    <a:pt x="124460" y="0"/>
                  </a:cubicBezTo>
                  <a:lnTo>
                    <a:pt x="3336307" y="0"/>
                  </a:lnTo>
                  <a:cubicBezTo>
                    <a:pt x="3404887" y="0"/>
                    <a:pt x="3460767" y="55880"/>
                    <a:pt x="3460767" y="124460"/>
                  </a:cubicBezTo>
                  <a:lnTo>
                    <a:pt x="3460767" y="1127470"/>
                  </a:lnTo>
                  <a:cubicBezTo>
                    <a:pt x="3460767" y="1196050"/>
                    <a:pt x="3404887" y="1251930"/>
                    <a:pt x="3336307" y="1251930"/>
                  </a:cubicBezTo>
                  <a:close/>
                </a:path>
              </a:pathLst>
            </a:custGeom>
            <a:solidFill>
              <a:srgbClr val="FFFCF7"/>
            </a:solidFill>
          </p:spPr>
        </p:sp>
      </p:grpSp>
      <p:sp>
        <p:nvSpPr>
          <p:cNvPr name="TextBox 4" id="4"/>
          <p:cNvSpPr txBox="true"/>
          <p:nvPr/>
        </p:nvSpPr>
        <p:spPr>
          <a:xfrm rot="0">
            <a:off x="1381518" y="3804650"/>
            <a:ext cx="15540029" cy="4872999"/>
          </a:xfrm>
          <a:prstGeom prst="rect">
            <a:avLst/>
          </a:prstGeom>
        </p:spPr>
        <p:txBody>
          <a:bodyPr anchor="t" rtlCol="false" tIns="0" lIns="0" bIns="0" rIns="0">
            <a:spAutoFit/>
          </a:bodyPr>
          <a:lstStyle/>
          <a:p>
            <a:pPr algn="l">
              <a:lnSpc>
                <a:spcPts val="4827"/>
              </a:lnSpc>
            </a:pPr>
            <a:r>
              <a:rPr lang="en-US" sz="3218">
                <a:solidFill>
                  <a:srgbClr val="2B2B2B"/>
                </a:solidFill>
                <a:latin typeface="Agrandir"/>
                <a:ea typeface="Agrandir"/>
                <a:cs typeface="Agrandir"/>
                <a:sym typeface="Agrandir"/>
              </a:rPr>
              <a:t>The project focuses on predicting the Remaining Useful Life (RUL) of industrial machinery like turbines and pumps using multivariate time-series sensor data and LSTM deep learning models. This enables proactive maintenance, reducing unplanned downtime and optimizing asset utilization. The workflow includes data ingestion, feature engineering, model training, risk thresholding, and interactive dashboards for monitoring. The project showcases the effective application of AI-driven pattern recognition for real-world predictive maintenance in critical industrial settings..</a:t>
            </a:r>
          </a:p>
        </p:txBody>
      </p:sp>
      <p:grpSp>
        <p:nvGrpSpPr>
          <p:cNvPr name="Group 5" id="5"/>
          <p:cNvGrpSpPr/>
          <p:nvPr/>
        </p:nvGrpSpPr>
        <p:grpSpPr>
          <a:xfrm rot="0">
            <a:off x="628000" y="1648545"/>
            <a:ext cx="6780460" cy="1756428"/>
            <a:chOff x="0" y="0"/>
            <a:chExt cx="9040614" cy="2341904"/>
          </a:xfrm>
        </p:grpSpPr>
        <p:sp>
          <p:nvSpPr>
            <p:cNvPr name="TextBox 6" id="6"/>
            <p:cNvSpPr txBox="true"/>
            <p:nvPr/>
          </p:nvSpPr>
          <p:spPr>
            <a:xfrm rot="0">
              <a:off x="0" y="-190500"/>
              <a:ext cx="9040614" cy="1600200"/>
            </a:xfrm>
            <a:prstGeom prst="rect">
              <a:avLst/>
            </a:prstGeom>
          </p:spPr>
          <p:txBody>
            <a:bodyPr anchor="t" rtlCol="false" tIns="0" lIns="0" bIns="0" rIns="0">
              <a:spAutoFit/>
            </a:bodyPr>
            <a:lstStyle/>
            <a:p>
              <a:pPr algn="l" marL="0" indent="0" lvl="0">
                <a:lnSpc>
                  <a:spcPts val="8399"/>
                </a:lnSpc>
                <a:spcBef>
                  <a:spcPct val="0"/>
                </a:spcBef>
              </a:pPr>
              <a:r>
                <a:rPr lang="en-US" sz="6999" u="none">
                  <a:solidFill>
                    <a:srgbClr val="2B2B2B"/>
                  </a:solidFill>
                  <a:latin typeface="Agrandir"/>
                  <a:ea typeface="Agrandir"/>
                  <a:cs typeface="Agrandir"/>
                  <a:sym typeface="Agrandir"/>
                </a:rPr>
                <a:t>Agenda</a:t>
              </a:r>
            </a:p>
          </p:txBody>
        </p:sp>
        <p:sp>
          <p:nvSpPr>
            <p:cNvPr name="TextBox 7" id="7"/>
            <p:cNvSpPr txBox="true"/>
            <p:nvPr/>
          </p:nvSpPr>
          <p:spPr>
            <a:xfrm rot="0">
              <a:off x="0" y="1652506"/>
              <a:ext cx="9040614" cy="689398"/>
            </a:xfrm>
            <a:prstGeom prst="rect">
              <a:avLst/>
            </a:prstGeom>
          </p:spPr>
          <p:txBody>
            <a:bodyPr anchor="t" rtlCol="false" tIns="0" lIns="0" bIns="0" rIns="0">
              <a:spAutoFit/>
            </a:bodyPr>
            <a:lstStyle/>
            <a:p>
              <a:pPr algn="l" marL="0" indent="0" lvl="0">
                <a:lnSpc>
                  <a:spcPts val="3920"/>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3203220">
            <a:off x="11525122" y="-373289"/>
            <a:ext cx="11814494" cy="12461864"/>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5741405">
            <a:off x="8316155" y="8504485"/>
            <a:ext cx="4865516" cy="6168780"/>
          </a:xfrm>
          <a:prstGeom prst="rect">
            <a:avLst/>
          </a:prstGeom>
        </p:spPr>
      </p:pic>
      <p:grpSp>
        <p:nvGrpSpPr>
          <p:cNvPr name="Group 4" id="4"/>
          <p:cNvGrpSpPr/>
          <p:nvPr/>
        </p:nvGrpSpPr>
        <p:grpSpPr>
          <a:xfrm rot="0">
            <a:off x="335494" y="695325"/>
            <a:ext cx="17144587" cy="1776536"/>
            <a:chOff x="0" y="0"/>
            <a:chExt cx="22859449" cy="2368714"/>
          </a:xfrm>
        </p:grpSpPr>
        <p:sp>
          <p:nvSpPr>
            <p:cNvPr name="TextBox 5" id="5"/>
            <p:cNvSpPr txBox="true"/>
            <p:nvPr/>
          </p:nvSpPr>
          <p:spPr>
            <a:xfrm rot="0">
              <a:off x="0" y="-133350"/>
              <a:ext cx="22859449" cy="1721501"/>
            </a:xfrm>
            <a:prstGeom prst="rect">
              <a:avLst/>
            </a:prstGeom>
          </p:spPr>
          <p:txBody>
            <a:bodyPr anchor="t" rtlCol="false" tIns="0" lIns="0" bIns="0" rIns="0">
              <a:spAutoFit/>
            </a:bodyPr>
            <a:lstStyle/>
            <a:p>
              <a:pPr algn="l">
                <a:lnSpc>
                  <a:spcPts val="5968"/>
                </a:lnSpc>
              </a:pPr>
              <a:r>
                <a:rPr lang="en-US" sz="4973">
                  <a:solidFill>
                    <a:srgbClr val="2B2B2B"/>
                  </a:solidFill>
                  <a:latin typeface="Agrandir"/>
                  <a:ea typeface="Agrandir"/>
                  <a:cs typeface="Agrandir"/>
                  <a:sym typeface="Agrandir"/>
                </a:rPr>
                <a:t>Milestone 1: Data Preparation and Feature Engineering</a:t>
              </a:r>
            </a:p>
            <a:p>
              <a:pPr algn="l" marL="0" indent="0" lvl="0">
                <a:lnSpc>
                  <a:spcPts val="3495"/>
                </a:lnSpc>
                <a:spcBef>
                  <a:spcPct val="0"/>
                </a:spcBef>
              </a:pPr>
            </a:p>
          </p:txBody>
        </p:sp>
        <p:sp>
          <p:nvSpPr>
            <p:cNvPr name="TextBox 6" id="6"/>
            <p:cNvSpPr txBox="true"/>
            <p:nvPr/>
          </p:nvSpPr>
          <p:spPr>
            <a:xfrm rot="0">
              <a:off x="0" y="1912421"/>
              <a:ext cx="22859449" cy="456293"/>
            </a:xfrm>
            <a:prstGeom prst="rect">
              <a:avLst/>
            </a:prstGeom>
          </p:spPr>
          <p:txBody>
            <a:bodyPr anchor="t" rtlCol="false" tIns="0" lIns="0" bIns="0" rIns="0">
              <a:spAutoFit/>
            </a:bodyPr>
            <a:lstStyle/>
            <a:p>
              <a:pPr algn="l" marL="0" indent="0" lvl="0">
                <a:lnSpc>
                  <a:spcPts val="2586"/>
                </a:lnSpc>
              </a:pPr>
            </a:p>
          </p:txBody>
        </p:sp>
      </p:grpSp>
      <p:sp>
        <p:nvSpPr>
          <p:cNvPr name="TextBox 7" id="7"/>
          <p:cNvSpPr txBox="true"/>
          <p:nvPr/>
        </p:nvSpPr>
        <p:spPr>
          <a:xfrm rot="0">
            <a:off x="9078813" y="2919018"/>
            <a:ext cx="130373" cy="1348740"/>
          </a:xfrm>
          <a:prstGeom prst="rect">
            <a:avLst/>
          </a:prstGeom>
        </p:spPr>
        <p:txBody>
          <a:bodyPr anchor="t" rtlCol="false" tIns="0" lIns="0" bIns="0" rIns="0">
            <a:spAutoFit/>
          </a:bodyPr>
          <a:lstStyle/>
          <a:p>
            <a:pPr algn="ctr">
              <a:lnSpc>
                <a:spcPts val="5459"/>
              </a:lnSpc>
            </a:pPr>
            <a:r>
              <a:rPr lang="en-US" sz="3899">
                <a:solidFill>
                  <a:srgbClr val="2B2B2B"/>
                </a:solidFill>
                <a:latin typeface="Canva Sans"/>
                <a:ea typeface="Canva Sans"/>
                <a:cs typeface="Canva Sans"/>
                <a:sym typeface="Canva Sans"/>
              </a:rPr>
              <a:t>.</a:t>
            </a:r>
          </a:p>
          <a:p>
            <a:pPr algn="ctr">
              <a:lnSpc>
                <a:spcPts val="5459"/>
              </a:lnSpc>
            </a:pPr>
          </a:p>
        </p:txBody>
      </p:sp>
      <p:sp>
        <p:nvSpPr>
          <p:cNvPr name="TextBox 8" id="8"/>
          <p:cNvSpPr txBox="true"/>
          <p:nvPr/>
        </p:nvSpPr>
        <p:spPr>
          <a:xfrm rot="0">
            <a:off x="-2913321" y="1717314"/>
            <a:ext cx="9350397" cy="1813752"/>
          </a:xfrm>
          <a:prstGeom prst="rect">
            <a:avLst/>
          </a:prstGeom>
        </p:spPr>
        <p:txBody>
          <a:bodyPr anchor="t" rtlCol="false" tIns="0" lIns="0" bIns="0" rIns="0">
            <a:spAutoFit/>
          </a:bodyPr>
          <a:lstStyle/>
          <a:p>
            <a:pPr algn="ctr">
              <a:lnSpc>
                <a:spcPts val="7366"/>
              </a:lnSpc>
            </a:pPr>
            <a:r>
              <a:rPr lang="en-US" sz="5261" b="true">
                <a:solidFill>
                  <a:srgbClr val="2B2B2B"/>
                </a:solidFill>
                <a:latin typeface="Canva Sans Bold"/>
                <a:ea typeface="Canva Sans Bold"/>
                <a:cs typeface="Canva Sans Bold"/>
                <a:sym typeface="Canva Sans Bold"/>
              </a:rPr>
              <a:t>Objective</a:t>
            </a:r>
          </a:p>
          <a:p>
            <a:pPr algn="ctr">
              <a:lnSpc>
                <a:spcPts val="7366"/>
              </a:lnSpc>
            </a:pPr>
          </a:p>
        </p:txBody>
      </p:sp>
      <p:sp>
        <p:nvSpPr>
          <p:cNvPr name="TextBox 9" id="9"/>
          <p:cNvSpPr txBox="true"/>
          <p:nvPr/>
        </p:nvSpPr>
        <p:spPr>
          <a:xfrm rot="0">
            <a:off x="1885601" y="2557586"/>
            <a:ext cx="14044372" cy="2292577"/>
          </a:xfrm>
          <a:prstGeom prst="rect">
            <a:avLst/>
          </a:prstGeom>
        </p:spPr>
        <p:txBody>
          <a:bodyPr anchor="t" rtlCol="false" tIns="0" lIns="0" bIns="0" rIns="0">
            <a:spAutoFit/>
          </a:bodyPr>
          <a:lstStyle/>
          <a:p>
            <a:pPr algn="ctr" marL="702544" indent="-351272" lvl="1">
              <a:lnSpc>
                <a:spcPts val="4555"/>
              </a:lnSpc>
              <a:buFont typeface="Arial"/>
              <a:buChar char="•"/>
            </a:pPr>
            <a:r>
              <a:rPr lang="en-US" sz="3254">
                <a:solidFill>
                  <a:srgbClr val="2B2B2B"/>
                </a:solidFill>
                <a:latin typeface="Canva Sans"/>
                <a:ea typeface="Canva Sans"/>
                <a:cs typeface="Canva Sans"/>
                <a:sym typeface="Canva Sans"/>
              </a:rPr>
              <a:t>Loa</a:t>
            </a:r>
            <a:r>
              <a:rPr lang="en-US" sz="3254">
                <a:solidFill>
                  <a:srgbClr val="2B2B2B"/>
                </a:solidFill>
                <a:latin typeface="Canva Sans"/>
                <a:ea typeface="Canva Sans"/>
                <a:cs typeface="Canva Sans"/>
                <a:sym typeface="Canva Sans"/>
              </a:rPr>
              <a:t>d, clean, and preprocess the NASA CMAPSS sensor dataset.</a:t>
            </a:r>
          </a:p>
          <a:p>
            <a:pPr algn="ctr" marL="702544" indent="-351272" lvl="1">
              <a:lnSpc>
                <a:spcPts val="4555"/>
              </a:lnSpc>
              <a:buFont typeface="Arial"/>
              <a:buChar char="•"/>
            </a:pPr>
            <a:r>
              <a:rPr lang="en-US" sz="3254">
                <a:solidFill>
                  <a:srgbClr val="2B2B2B"/>
                </a:solidFill>
                <a:latin typeface="Canva Sans"/>
                <a:ea typeface="Canva Sans"/>
                <a:cs typeface="Canva Sans"/>
                <a:sym typeface="Canva Sans"/>
              </a:rPr>
              <a:t>Generate rolling window sequences of sensor readings.</a:t>
            </a:r>
          </a:p>
          <a:p>
            <a:pPr algn="ctr" marL="702544" indent="-351272" lvl="1">
              <a:lnSpc>
                <a:spcPts val="4555"/>
              </a:lnSpc>
              <a:buFont typeface="Arial"/>
              <a:buChar char="•"/>
            </a:pPr>
            <a:r>
              <a:rPr lang="en-US" sz="3254">
                <a:solidFill>
                  <a:srgbClr val="2B2B2B"/>
                </a:solidFill>
                <a:latin typeface="Canva Sans"/>
                <a:ea typeface="Canva Sans"/>
                <a:cs typeface="Canva Sans"/>
                <a:sym typeface="Canva Sans"/>
              </a:rPr>
              <a:t>Compute Remaining Useful Life (RUL) targets for each engine cycle.</a:t>
            </a:r>
          </a:p>
          <a:p>
            <a:pPr algn="ctr">
              <a:lnSpc>
                <a:spcPts val="4555"/>
              </a:lnSpc>
            </a:pPr>
          </a:p>
        </p:txBody>
      </p:sp>
      <p:sp>
        <p:nvSpPr>
          <p:cNvPr name="TextBox 10" id="10"/>
          <p:cNvSpPr txBox="true"/>
          <p:nvPr/>
        </p:nvSpPr>
        <p:spPr>
          <a:xfrm rot="0">
            <a:off x="177825" y="4321642"/>
            <a:ext cx="3168104" cy="1811020"/>
          </a:xfrm>
          <a:prstGeom prst="rect">
            <a:avLst/>
          </a:prstGeom>
        </p:spPr>
        <p:txBody>
          <a:bodyPr anchor="t" rtlCol="false" tIns="0" lIns="0" bIns="0" rIns="0">
            <a:spAutoFit/>
          </a:bodyPr>
          <a:lstStyle/>
          <a:p>
            <a:pPr algn="ctr">
              <a:lnSpc>
                <a:spcPts val="7279"/>
              </a:lnSpc>
            </a:pPr>
            <a:r>
              <a:rPr lang="en-US" sz="5199" b="true">
                <a:solidFill>
                  <a:srgbClr val="2B2B2B"/>
                </a:solidFill>
                <a:latin typeface="Canva Sans Bold"/>
                <a:ea typeface="Canva Sans Bold"/>
                <a:cs typeface="Canva Sans Bold"/>
                <a:sym typeface="Canva Sans Bold"/>
              </a:rPr>
              <a:t>Key Steps</a:t>
            </a:r>
          </a:p>
          <a:p>
            <a:pPr algn="ctr">
              <a:lnSpc>
                <a:spcPts val="7279"/>
              </a:lnSpc>
            </a:pPr>
          </a:p>
        </p:txBody>
      </p:sp>
      <p:sp>
        <p:nvSpPr>
          <p:cNvPr name="TextBox 11" id="11"/>
          <p:cNvSpPr txBox="true"/>
          <p:nvPr/>
        </p:nvSpPr>
        <p:spPr>
          <a:xfrm rot="0">
            <a:off x="-365353" y="5308114"/>
            <a:ext cx="5573167" cy="972185"/>
          </a:xfrm>
          <a:prstGeom prst="rect">
            <a:avLst/>
          </a:prstGeom>
        </p:spPr>
        <p:txBody>
          <a:bodyPr anchor="t" rtlCol="false" tIns="0" lIns="0" bIns="0" rIns="0">
            <a:spAutoFit/>
          </a:bodyPr>
          <a:lstStyle/>
          <a:p>
            <a:pPr algn="ctr">
              <a:lnSpc>
                <a:spcPts val="3640"/>
              </a:lnSpc>
              <a:spcBef>
                <a:spcPct val="0"/>
              </a:spcBef>
            </a:pPr>
            <a:r>
              <a:rPr lang="en-US" sz="2600">
                <a:solidFill>
                  <a:srgbClr val="2B2B2B"/>
                </a:solidFill>
                <a:latin typeface="Agrandir"/>
                <a:ea typeface="Agrandir"/>
                <a:cs typeface="Agrandir"/>
                <a:sym typeface="Agrandir"/>
              </a:rPr>
              <a:t>Data Loading &amp; Cleaning:</a:t>
            </a:r>
          </a:p>
          <a:p>
            <a:pPr algn="ctr">
              <a:lnSpc>
                <a:spcPts val="3640"/>
              </a:lnSpc>
              <a:spcBef>
                <a:spcPct val="0"/>
              </a:spcBef>
            </a:pPr>
          </a:p>
        </p:txBody>
      </p:sp>
      <p:sp>
        <p:nvSpPr>
          <p:cNvPr name="TextBox 12" id="12"/>
          <p:cNvSpPr txBox="true"/>
          <p:nvPr/>
        </p:nvSpPr>
        <p:spPr>
          <a:xfrm rot="0">
            <a:off x="2421230" y="5808495"/>
            <a:ext cx="14472717" cy="1439241"/>
          </a:xfrm>
          <a:prstGeom prst="rect">
            <a:avLst/>
          </a:prstGeom>
        </p:spPr>
        <p:txBody>
          <a:bodyPr anchor="t" rtlCol="false" tIns="0" lIns="0" bIns="0" rIns="0">
            <a:spAutoFit/>
          </a:bodyPr>
          <a:lstStyle/>
          <a:p>
            <a:pPr algn="ctr" marL="588146" indent="-294073" lvl="1">
              <a:lnSpc>
                <a:spcPts val="3813"/>
              </a:lnSpc>
              <a:buFont typeface="Arial"/>
              <a:buChar char="•"/>
            </a:pPr>
            <a:r>
              <a:rPr lang="en-US" sz="2724">
                <a:solidFill>
                  <a:srgbClr val="2B2B2B"/>
                </a:solidFill>
                <a:latin typeface="Canva Sans"/>
                <a:ea typeface="Canva Sans"/>
                <a:cs typeface="Canva Sans"/>
                <a:sym typeface="Canva Sans"/>
              </a:rPr>
              <a:t>Imported raw sensor data CSV and identified the time or cycle column.</a:t>
            </a:r>
          </a:p>
          <a:p>
            <a:pPr algn="ctr" marL="588146" indent="-294073" lvl="1">
              <a:lnSpc>
                <a:spcPts val="3813"/>
              </a:lnSpc>
              <a:buFont typeface="Arial"/>
              <a:buChar char="•"/>
            </a:pPr>
            <a:r>
              <a:rPr lang="en-US" sz="2724">
                <a:solidFill>
                  <a:srgbClr val="2B2B2B"/>
                </a:solidFill>
                <a:latin typeface="Canva Sans"/>
                <a:ea typeface="Canva Sans"/>
                <a:cs typeface="Canva Sans"/>
                <a:sym typeface="Canva Sans"/>
              </a:rPr>
              <a:t>Handled missing values using median imputation for numerical sensor features.</a:t>
            </a:r>
          </a:p>
          <a:p>
            <a:pPr algn="ctr">
              <a:lnSpc>
                <a:spcPts val="3813"/>
              </a:lnSpc>
            </a:pPr>
          </a:p>
        </p:txBody>
      </p:sp>
      <p:sp>
        <p:nvSpPr>
          <p:cNvPr name="TextBox 13" id="13"/>
          <p:cNvSpPr txBox="true"/>
          <p:nvPr/>
        </p:nvSpPr>
        <p:spPr>
          <a:xfrm rot="0">
            <a:off x="0" y="6956574"/>
            <a:ext cx="3523755" cy="905510"/>
          </a:xfrm>
          <a:prstGeom prst="rect">
            <a:avLst/>
          </a:prstGeom>
        </p:spPr>
        <p:txBody>
          <a:bodyPr anchor="t" rtlCol="false" tIns="0" lIns="0" bIns="0" rIns="0">
            <a:spAutoFit/>
          </a:bodyPr>
          <a:lstStyle/>
          <a:p>
            <a:pPr algn="ctr">
              <a:lnSpc>
                <a:spcPts val="3640"/>
              </a:lnSpc>
            </a:pPr>
            <a:r>
              <a:rPr lang="en-US" sz="2600">
                <a:solidFill>
                  <a:srgbClr val="2B2B2B"/>
                </a:solidFill>
                <a:latin typeface="Canva Sans"/>
                <a:ea typeface="Canva Sans"/>
                <a:cs typeface="Canva Sans"/>
                <a:sym typeface="Canva Sans"/>
              </a:rPr>
              <a:t>RUL Calculation:</a:t>
            </a:r>
          </a:p>
          <a:p>
            <a:pPr algn="ctr">
              <a:lnSpc>
                <a:spcPts val="3640"/>
              </a:lnSpc>
            </a:pPr>
          </a:p>
        </p:txBody>
      </p:sp>
      <p:sp>
        <p:nvSpPr>
          <p:cNvPr name="TextBox 14" id="14"/>
          <p:cNvSpPr txBox="true"/>
          <p:nvPr/>
        </p:nvSpPr>
        <p:spPr>
          <a:xfrm rot="0">
            <a:off x="2421230" y="7283437"/>
            <a:ext cx="13840281" cy="1798615"/>
          </a:xfrm>
          <a:prstGeom prst="rect">
            <a:avLst/>
          </a:prstGeom>
        </p:spPr>
        <p:txBody>
          <a:bodyPr anchor="t" rtlCol="false" tIns="0" lIns="0" bIns="0" rIns="0">
            <a:spAutoFit/>
          </a:bodyPr>
          <a:lstStyle/>
          <a:p>
            <a:pPr algn="ctr" marL="560890" indent="-280445" lvl="1">
              <a:lnSpc>
                <a:spcPts val="3637"/>
              </a:lnSpc>
              <a:buFont typeface="Arial"/>
              <a:buChar char="•"/>
            </a:pPr>
            <a:r>
              <a:rPr lang="en-US" sz="2597">
                <a:solidFill>
                  <a:srgbClr val="2B2B2B"/>
                </a:solidFill>
                <a:latin typeface="Canva Sans"/>
                <a:ea typeface="Canva Sans"/>
                <a:cs typeface="Canva Sans"/>
                <a:sym typeface="Canva Sans"/>
              </a:rPr>
              <a:t>Created overlapping sequences (window size of 50 cycles) sliding by stride 1.</a:t>
            </a:r>
          </a:p>
          <a:p>
            <a:pPr algn="ctr" marL="560890" indent="-280445" lvl="1">
              <a:lnSpc>
                <a:spcPts val="3637"/>
              </a:lnSpc>
              <a:buFont typeface="Arial"/>
              <a:buChar char="•"/>
            </a:pPr>
            <a:r>
              <a:rPr lang="en-US" sz="2597">
                <a:solidFill>
                  <a:srgbClr val="2B2B2B"/>
                </a:solidFill>
                <a:latin typeface="Canva Sans"/>
                <a:ea typeface="Canva Sans"/>
                <a:cs typeface="Canva Sans"/>
                <a:sym typeface="Canva Sans"/>
              </a:rPr>
              <a:t>Extracted sensor features and label (RUL) for each sequence.</a:t>
            </a:r>
          </a:p>
          <a:p>
            <a:pPr algn="ctr">
              <a:lnSpc>
                <a:spcPts val="3637"/>
              </a:lnSpc>
            </a:pPr>
          </a:p>
          <a:p>
            <a:pPr algn="ctr">
              <a:lnSpc>
                <a:spcPts val="3637"/>
              </a:lnSpc>
            </a:pPr>
          </a:p>
        </p:txBody>
      </p:sp>
      <p:sp>
        <p:nvSpPr>
          <p:cNvPr name="TextBox 15" id="15"/>
          <p:cNvSpPr txBox="true"/>
          <p:nvPr/>
        </p:nvSpPr>
        <p:spPr>
          <a:xfrm rot="0">
            <a:off x="190545" y="8231890"/>
            <a:ext cx="5573167" cy="448310"/>
          </a:xfrm>
          <a:prstGeom prst="rect">
            <a:avLst/>
          </a:prstGeom>
        </p:spPr>
        <p:txBody>
          <a:bodyPr anchor="t" rtlCol="false" tIns="0" lIns="0" bIns="0" rIns="0">
            <a:spAutoFit/>
          </a:bodyPr>
          <a:lstStyle/>
          <a:p>
            <a:pPr algn="ctr">
              <a:lnSpc>
                <a:spcPts val="3640"/>
              </a:lnSpc>
            </a:pPr>
            <a:r>
              <a:rPr lang="en-US" sz="2600">
                <a:solidFill>
                  <a:srgbClr val="2B2B2B"/>
                </a:solidFill>
                <a:latin typeface="Canva Sans"/>
                <a:ea typeface="Canva Sans"/>
                <a:cs typeface="Canva Sans"/>
                <a:sym typeface="Canva Sans"/>
              </a:rPr>
              <a:t>B</a:t>
            </a:r>
            <a:r>
              <a:rPr lang="en-US" sz="2600">
                <a:solidFill>
                  <a:srgbClr val="2B2B2B"/>
                </a:solidFill>
                <a:latin typeface="Canva Sans"/>
                <a:ea typeface="Canva Sans"/>
                <a:cs typeface="Canva Sans"/>
                <a:sym typeface="Canva Sans"/>
              </a:rPr>
              <a:t>atch Processing &amp; Verification:</a:t>
            </a:r>
          </a:p>
        </p:txBody>
      </p:sp>
      <p:sp>
        <p:nvSpPr>
          <p:cNvPr name="TextBox 16" id="16"/>
          <p:cNvSpPr txBox="true"/>
          <p:nvPr/>
        </p:nvSpPr>
        <p:spPr>
          <a:xfrm rot="0">
            <a:off x="2421230" y="8880676"/>
            <a:ext cx="11625373" cy="1406324"/>
          </a:xfrm>
          <a:prstGeom prst="rect">
            <a:avLst/>
          </a:prstGeom>
        </p:spPr>
        <p:txBody>
          <a:bodyPr anchor="t" rtlCol="false" tIns="0" lIns="0" bIns="0" rIns="0">
            <a:spAutoFit/>
          </a:bodyPr>
          <a:lstStyle/>
          <a:p>
            <a:pPr algn="ctr" marL="590942" indent="-295471" lvl="1">
              <a:lnSpc>
                <a:spcPts val="3831"/>
              </a:lnSpc>
              <a:buFont typeface="Arial"/>
              <a:buChar char="•"/>
            </a:pPr>
            <a:r>
              <a:rPr lang="en-US" sz="2737">
                <a:solidFill>
                  <a:srgbClr val="2B2B2B"/>
                </a:solidFill>
                <a:latin typeface="Canva Sans"/>
                <a:ea typeface="Canva Sans"/>
                <a:cs typeface="Canva Sans"/>
                <a:sym typeface="Canva Sans"/>
              </a:rPr>
              <a:t>Processe</a:t>
            </a:r>
            <a:r>
              <a:rPr lang="en-US" sz="2737">
                <a:solidFill>
                  <a:srgbClr val="2B2B2B"/>
                </a:solidFill>
                <a:latin typeface="Canva Sans"/>
                <a:ea typeface="Canva Sans"/>
                <a:cs typeface="Canva Sans"/>
                <a:sym typeface="Canva Sans"/>
              </a:rPr>
              <a:t>d data in batches for efficient handling.</a:t>
            </a:r>
          </a:p>
          <a:p>
            <a:pPr algn="ctr" marL="590942" indent="-295471" lvl="1">
              <a:lnSpc>
                <a:spcPts val="3831"/>
              </a:lnSpc>
              <a:buFont typeface="Arial"/>
              <a:buChar char="•"/>
            </a:pPr>
            <a:r>
              <a:rPr lang="en-US" sz="2737">
                <a:solidFill>
                  <a:srgbClr val="2B2B2B"/>
                </a:solidFill>
                <a:latin typeface="Canva Sans"/>
                <a:ea typeface="Canva Sans"/>
                <a:cs typeface="Canva Sans"/>
                <a:sym typeface="Canva Sans"/>
              </a:rPr>
              <a:t>Verified sensor value distributions and RUL ranges within batches.</a:t>
            </a:r>
          </a:p>
          <a:p>
            <a:pPr algn="ctr">
              <a:lnSpc>
                <a:spcPts val="383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229394" y="408329"/>
            <a:ext cx="17414995" cy="2029488"/>
          </a:xfrm>
          <a:prstGeom prst="rect">
            <a:avLst/>
          </a:prstGeom>
        </p:spPr>
        <p:txBody>
          <a:bodyPr anchor="t" rtlCol="false" tIns="0" lIns="0" bIns="0" rIns="0">
            <a:spAutoFit/>
          </a:bodyPr>
          <a:lstStyle/>
          <a:p>
            <a:pPr algn="ctr">
              <a:lnSpc>
                <a:spcPts val="7381"/>
              </a:lnSpc>
            </a:pPr>
            <a:r>
              <a:rPr lang="en-US" sz="6150">
                <a:solidFill>
                  <a:srgbClr val="2B2B2B"/>
                </a:solidFill>
                <a:latin typeface="Agrandir"/>
                <a:ea typeface="Agrandir"/>
                <a:cs typeface="Agrandir"/>
                <a:sym typeface="Agrandir"/>
              </a:rPr>
              <a:t>Milestone 2: Model Development and Training</a:t>
            </a:r>
          </a:p>
          <a:p>
            <a:pPr algn="ctr" marL="0" indent="0" lvl="0">
              <a:lnSpc>
                <a:spcPts val="7381"/>
              </a:lnSpc>
              <a:spcBef>
                <a:spcPct val="0"/>
              </a:spcBef>
            </a:pPr>
          </a:p>
        </p:txBody>
      </p:sp>
      <p:pic>
        <p:nvPicPr>
          <p:cNvPr name="Picture 3" id="3"/>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4" id="4"/>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5" id="5"/>
          <p:cNvSpPr txBox="true"/>
          <p:nvPr/>
        </p:nvSpPr>
        <p:spPr>
          <a:xfrm rot="0">
            <a:off x="229394" y="1997506"/>
            <a:ext cx="3114526" cy="1811020"/>
          </a:xfrm>
          <a:prstGeom prst="rect">
            <a:avLst/>
          </a:prstGeom>
        </p:spPr>
        <p:txBody>
          <a:bodyPr anchor="t" rtlCol="false" tIns="0" lIns="0" bIns="0" rIns="0">
            <a:spAutoFit/>
          </a:bodyPr>
          <a:lstStyle/>
          <a:p>
            <a:pPr algn="ctr">
              <a:lnSpc>
                <a:spcPts val="7279"/>
              </a:lnSpc>
            </a:pPr>
            <a:r>
              <a:rPr lang="en-US" sz="5199" b="true">
                <a:solidFill>
                  <a:srgbClr val="2B2B2B"/>
                </a:solidFill>
                <a:latin typeface="Canva Sans Bold"/>
                <a:ea typeface="Canva Sans Bold"/>
                <a:cs typeface="Canva Sans Bold"/>
                <a:sym typeface="Canva Sans Bold"/>
              </a:rPr>
              <a:t>O</a:t>
            </a:r>
            <a:r>
              <a:rPr lang="en-US" b="true" sz="5199">
                <a:solidFill>
                  <a:srgbClr val="2B2B2B"/>
                </a:solidFill>
                <a:latin typeface="Canva Sans Bold"/>
                <a:ea typeface="Canva Sans Bold"/>
                <a:cs typeface="Canva Sans Bold"/>
                <a:sym typeface="Canva Sans Bold"/>
              </a:rPr>
              <a:t>bjective</a:t>
            </a:r>
          </a:p>
          <a:p>
            <a:pPr algn="ctr">
              <a:lnSpc>
                <a:spcPts val="7279"/>
              </a:lnSpc>
            </a:pPr>
          </a:p>
        </p:txBody>
      </p:sp>
      <p:sp>
        <p:nvSpPr>
          <p:cNvPr name="TextBox 6" id="6"/>
          <p:cNvSpPr txBox="true"/>
          <p:nvPr/>
        </p:nvSpPr>
        <p:spPr>
          <a:xfrm rot="0">
            <a:off x="540408" y="3155126"/>
            <a:ext cx="18115412" cy="1770688"/>
          </a:xfrm>
          <a:prstGeom prst="rect">
            <a:avLst/>
          </a:prstGeom>
        </p:spPr>
        <p:txBody>
          <a:bodyPr anchor="t" rtlCol="false" tIns="0" lIns="0" bIns="0" rIns="0">
            <a:spAutoFit/>
          </a:bodyPr>
          <a:lstStyle/>
          <a:p>
            <a:pPr algn="ctr" marL="725760" indent="-362880" lvl="1">
              <a:lnSpc>
                <a:spcPts val="4706"/>
              </a:lnSpc>
              <a:buFont typeface="Arial"/>
              <a:buChar char="•"/>
            </a:pPr>
            <a:r>
              <a:rPr lang="en-US" sz="3361">
                <a:solidFill>
                  <a:srgbClr val="2B2B2B"/>
                </a:solidFill>
                <a:latin typeface="Canva Sans"/>
                <a:ea typeface="Canva Sans"/>
                <a:cs typeface="Canva Sans"/>
                <a:sym typeface="Canva Sans"/>
              </a:rPr>
              <a:t>Buil</a:t>
            </a:r>
            <a:r>
              <a:rPr lang="en-US" sz="3361">
                <a:solidFill>
                  <a:srgbClr val="2B2B2B"/>
                </a:solidFill>
                <a:latin typeface="Canva Sans"/>
                <a:ea typeface="Canva Sans"/>
                <a:cs typeface="Canva Sans"/>
                <a:sym typeface="Canva Sans"/>
              </a:rPr>
              <a:t>d and train a deep learning model to predict the Remaining Useful Life (RUL) from sensor data sequences.</a:t>
            </a:r>
          </a:p>
          <a:p>
            <a:pPr algn="ctr">
              <a:lnSpc>
                <a:spcPts val="4706"/>
              </a:lnSpc>
            </a:pPr>
          </a:p>
        </p:txBody>
      </p:sp>
      <p:sp>
        <p:nvSpPr>
          <p:cNvPr name="TextBox 7" id="7"/>
          <p:cNvSpPr txBox="true"/>
          <p:nvPr/>
        </p:nvSpPr>
        <p:spPr>
          <a:xfrm rot="0">
            <a:off x="-321636" y="4830563"/>
            <a:ext cx="6702219" cy="1653164"/>
          </a:xfrm>
          <a:prstGeom prst="rect">
            <a:avLst/>
          </a:prstGeom>
        </p:spPr>
        <p:txBody>
          <a:bodyPr anchor="t" rtlCol="false" tIns="0" lIns="0" bIns="0" rIns="0">
            <a:spAutoFit/>
          </a:bodyPr>
          <a:lstStyle/>
          <a:p>
            <a:pPr algn="ctr">
              <a:lnSpc>
                <a:spcPts val="6610"/>
              </a:lnSpc>
            </a:pPr>
            <a:r>
              <a:rPr lang="en-US" sz="4721" b="true">
                <a:solidFill>
                  <a:srgbClr val="2B2B2B"/>
                </a:solidFill>
                <a:latin typeface="Canva Sans Bold"/>
                <a:ea typeface="Canva Sans Bold"/>
                <a:cs typeface="Canva Sans Bold"/>
                <a:sym typeface="Canva Sans Bold"/>
              </a:rPr>
              <a:t>Mo</a:t>
            </a:r>
            <a:r>
              <a:rPr lang="en-US" b="true" sz="4721">
                <a:solidFill>
                  <a:srgbClr val="2B2B2B"/>
                </a:solidFill>
                <a:latin typeface="Canva Sans Bold"/>
                <a:ea typeface="Canva Sans Bold"/>
                <a:cs typeface="Canva Sans Bold"/>
                <a:sym typeface="Canva Sans Bold"/>
              </a:rPr>
              <a:t>del Architecture:</a:t>
            </a:r>
          </a:p>
          <a:p>
            <a:pPr algn="ctr">
              <a:lnSpc>
                <a:spcPts val="6610"/>
              </a:lnSpc>
            </a:pPr>
          </a:p>
        </p:txBody>
      </p:sp>
      <p:sp>
        <p:nvSpPr>
          <p:cNvPr name="TextBox 8" id="8"/>
          <p:cNvSpPr txBox="true"/>
          <p:nvPr/>
        </p:nvSpPr>
        <p:spPr>
          <a:xfrm rot="0">
            <a:off x="-1860892" y="5903682"/>
            <a:ext cx="15956940" cy="580045"/>
          </a:xfrm>
          <a:prstGeom prst="rect">
            <a:avLst/>
          </a:prstGeom>
        </p:spPr>
        <p:txBody>
          <a:bodyPr anchor="t" rtlCol="false" tIns="0" lIns="0" bIns="0" rIns="0">
            <a:spAutoFit/>
          </a:bodyPr>
          <a:lstStyle/>
          <a:p>
            <a:pPr algn="ctr">
              <a:lnSpc>
                <a:spcPts val="4779"/>
              </a:lnSpc>
            </a:pPr>
            <a:r>
              <a:rPr lang="en-US" sz="3413" b="true">
                <a:solidFill>
                  <a:srgbClr val="2B2B2B"/>
                </a:solidFill>
                <a:latin typeface="Canva Sans Bold"/>
                <a:ea typeface="Canva Sans Bold"/>
                <a:cs typeface="Canva Sans Bold"/>
                <a:sym typeface="Canva Sans Bold"/>
              </a:rPr>
              <a:t>Use</a:t>
            </a:r>
            <a:r>
              <a:rPr lang="en-US" b="true" sz="3413">
                <a:solidFill>
                  <a:srgbClr val="2B2B2B"/>
                </a:solidFill>
                <a:latin typeface="Canva Sans Bold"/>
                <a:ea typeface="Canva Sans Bold"/>
                <a:cs typeface="Canva Sans Bold"/>
                <a:sym typeface="Canva Sans Bold"/>
              </a:rPr>
              <a:t>d a Sequential deep learning model with these layers:</a:t>
            </a:r>
          </a:p>
        </p:txBody>
      </p:sp>
      <p:sp>
        <p:nvSpPr>
          <p:cNvPr name="TextBox 9" id="9"/>
          <p:cNvSpPr txBox="true"/>
          <p:nvPr/>
        </p:nvSpPr>
        <p:spPr>
          <a:xfrm rot="0">
            <a:off x="1230034" y="6646340"/>
            <a:ext cx="16736161" cy="3332994"/>
          </a:xfrm>
          <a:prstGeom prst="rect">
            <a:avLst/>
          </a:prstGeom>
        </p:spPr>
        <p:txBody>
          <a:bodyPr anchor="t" rtlCol="false" tIns="0" lIns="0" bIns="0" rIns="0">
            <a:spAutoFit/>
          </a:bodyPr>
          <a:lstStyle/>
          <a:p>
            <a:pPr algn="ctr" marL="690252" indent="-345126" lvl="1">
              <a:lnSpc>
                <a:spcPts val="4475"/>
              </a:lnSpc>
              <a:buFont typeface="Arial"/>
              <a:buChar char="•"/>
            </a:pPr>
            <a:r>
              <a:rPr lang="en-US" sz="3197">
                <a:solidFill>
                  <a:srgbClr val="2B2B2B"/>
                </a:solidFill>
                <a:latin typeface="Canva Sans"/>
                <a:ea typeface="Canva Sans"/>
                <a:cs typeface="Canva Sans"/>
                <a:sym typeface="Canva Sans"/>
              </a:rPr>
              <a:t>Two stacke</a:t>
            </a:r>
            <a:r>
              <a:rPr lang="en-US" sz="3197">
                <a:solidFill>
                  <a:srgbClr val="2B2B2B"/>
                </a:solidFill>
                <a:latin typeface="Canva Sans"/>
                <a:ea typeface="Canva Sans"/>
                <a:cs typeface="Canva Sans"/>
                <a:sym typeface="Canva Sans"/>
              </a:rPr>
              <a:t>d LSTM layers (first with 128 units returning sequences, second with 64 units).</a:t>
            </a:r>
          </a:p>
          <a:p>
            <a:pPr algn="ctr" marL="690252" indent="-345126" lvl="1">
              <a:lnSpc>
                <a:spcPts val="4475"/>
              </a:lnSpc>
              <a:buFont typeface="Arial"/>
              <a:buChar char="•"/>
            </a:pPr>
            <a:r>
              <a:rPr lang="en-US" sz="3197">
                <a:solidFill>
                  <a:srgbClr val="2B2B2B"/>
                </a:solidFill>
                <a:latin typeface="Canva Sans"/>
                <a:ea typeface="Canva Sans"/>
                <a:cs typeface="Canva Sans"/>
                <a:sym typeface="Canva Sans"/>
              </a:rPr>
              <a:t>Dropout layers (0.2 rate) after each LSTM for regularization.</a:t>
            </a:r>
          </a:p>
          <a:p>
            <a:pPr algn="ctr" marL="690252" indent="-345126" lvl="1">
              <a:lnSpc>
                <a:spcPts val="4475"/>
              </a:lnSpc>
              <a:buFont typeface="Arial"/>
              <a:buChar char="•"/>
            </a:pPr>
            <a:r>
              <a:rPr lang="en-US" sz="3197">
                <a:solidFill>
                  <a:srgbClr val="2B2B2B"/>
                </a:solidFill>
                <a:latin typeface="Canva Sans"/>
                <a:ea typeface="Canva Sans"/>
                <a:cs typeface="Canva Sans"/>
                <a:sym typeface="Canva Sans"/>
              </a:rPr>
              <a:t>Dense layers: one hidden with 32 units (ReLU activation), output layer with 1 unit (linear activation) for RUL prediction.</a:t>
            </a:r>
          </a:p>
          <a:p>
            <a:pPr algn="ctr">
              <a:lnSpc>
                <a:spcPts val="447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3982960">
            <a:off x="13745551" y="-3705176"/>
            <a:ext cx="5352514" cy="7410352"/>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
        <p:nvSpPr>
          <p:cNvPr name="TextBox 5" id="5"/>
          <p:cNvSpPr txBox="true"/>
          <p:nvPr/>
        </p:nvSpPr>
        <p:spPr>
          <a:xfrm rot="0">
            <a:off x="270876" y="289278"/>
            <a:ext cx="4289147" cy="739422"/>
          </a:xfrm>
          <a:prstGeom prst="rect">
            <a:avLst/>
          </a:prstGeom>
        </p:spPr>
        <p:txBody>
          <a:bodyPr anchor="t" rtlCol="false" tIns="0" lIns="0" bIns="0" rIns="0">
            <a:spAutoFit/>
          </a:bodyPr>
          <a:lstStyle/>
          <a:p>
            <a:pPr algn="ctr">
              <a:lnSpc>
                <a:spcPts val="6009"/>
              </a:lnSpc>
            </a:pPr>
            <a:r>
              <a:rPr lang="en-US" sz="4292" b="true">
                <a:solidFill>
                  <a:srgbClr val="000000"/>
                </a:solidFill>
                <a:latin typeface="Canva Sans Bold"/>
                <a:ea typeface="Canva Sans Bold"/>
                <a:cs typeface="Canva Sans Bold"/>
                <a:sym typeface="Canva Sans Bold"/>
              </a:rPr>
              <a:t>Tr</a:t>
            </a:r>
            <a:r>
              <a:rPr lang="en-US" b="true" sz="4292">
                <a:solidFill>
                  <a:srgbClr val="000000"/>
                </a:solidFill>
                <a:latin typeface="Canva Sans Bold"/>
                <a:ea typeface="Canva Sans Bold"/>
                <a:cs typeface="Canva Sans Bold"/>
                <a:sym typeface="Canva Sans Bold"/>
              </a:rPr>
              <a:t>aining Details:</a:t>
            </a:r>
          </a:p>
        </p:txBody>
      </p:sp>
      <p:sp>
        <p:nvSpPr>
          <p:cNvPr name="TextBox 6" id="6"/>
          <p:cNvSpPr txBox="true"/>
          <p:nvPr/>
        </p:nvSpPr>
        <p:spPr>
          <a:xfrm rot="0">
            <a:off x="1803202" y="1437734"/>
            <a:ext cx="16484798" cy="4715212"/>
          </a:xfrm>
          <a:prstGeom prst="rect">
            <a:avLst/>
          </a:prstGeom>
        </p:spPr>
        <p:txBody>
          <a:bodyPr anchor="t" rtlCol="false" tIns="0" lIns="0" bIns="0" rIns="0">
            <a:spAutoFit/>
          </a:bodyPr>
          <a:lstStyle/>
          <a:p>
            <a:pPr algn="ctr" marL="725800" indent="-362900" lvl="1">
              <a:lnSpc>
                <a:spcPts val="4706"/>
              </a:lnSpc>
              <a:buFont typeface="Arial"/>
              <a:buChar char="•"/>
            </a:pPr>
            <a:r>
              <a:rPr lang="en-US" sz="3361">
                <a:solidFill>
                  <a:srgbClr val="000000"/>
                </a:solidFill>
                <a:latin typeface="Canva Sans"/>
                <a:ea typeface="Canva Sans"/>
                <a:cs typeface="Canva Sans"/>
                <a:sym typeface="Canva Sans"/>
              </a:rPr>
              <a:t>Loss function: Mean Absolute Error (MAE).</a:t>
            </a:r>
          </a:p>
          <a:p>
            <a:pPr algn="ctr" marL="725800" indent="-362900" lvl="1">
              <a:lnSpc>
                <a:spcPts val="4706"/>
              </a:lnSpc>
              <a:buFont typeface="Arial"/>
              <a:buChar char="•"/>
            </a:pPr>
            <a:r>
              <a:rPr lang="en-US" sz="3361">
                <a:solidFill>
                  <a:srgbClr val="000000"/>
                </a:solidFill>
                <a:latin typeface="Canva Sans"/>
                <a:ea typeface="Canva Sans"/>
                <a:cs typeface="Canva Sans"/>
                <a:sym typeface="Canva Sans"/>
              </a:rPr>
              <a:t>Optimizer: </a:t>
            </a:r>
            <a:r>
              <a:rPr lang="en-US" sz="3361">
                <a:solidFill>
                  <a:srgbClr val="000000"/>
                </a:solidFill>
                <a:latin typeface="Canva Sans"/>
                <a:ea typeface="Canva Sans"/>
                <a:cs typeface="Canva Sans"/>
                <a:sym typeface="Canva Sans"/>
              </a:rPr>
              <a:t>Adam with learning rate 0.001.</a:t>
            </a:r>
          </a:p>
          <a:p>
            <a:pPr algn="ctr" marL="725800" indent="-362900" lvl="1">
              <a:lnSpc>
                <a:spcPts val="4706"/>
              </a:lnSpc>
              <a:buFont typeface="Arial"/>
              <a:buChar char="•"/>
            </a:pPr>
            <a:r>
              <a:rPr lang="en-US" sz="3361">
                <a:solidFill>
                  <a:srgbClr val="000000"/>
                </a:solidFill>
                <a:latin typeface="Canva Sans"/>
                <a:ea typeface="Canva Sans"/>
                <a:cs typeface="Canva Sans"/>
                <a:sym typeface="Canva Sans"/>
              </a:rPr>
              <a:t>Metrics: Mean Squared Error (MSE).</a:t>
            </a:r>
          </a:p>
          <a:p>
            <a:pPr algn="ctr" marL="725800" indent="-362900" lvl="1">
              <a:lnSpc>
                <a:spcPts val="4706"/>
              </a:lnSpc>
              <a:buFont typeface="Arial"/>
              <a:buChar char="•"/>
            </a:pPr>
            <a:r>
              <a:rPr lang="en-US" sz="3361">
                <a:solidFill>
                  <a:srgbClr val="000000"/>
                </a:solidFill>
                <a:latin typeface="Canva Sans"/>
                <a:ea typeface="Canva Sans"/>
                <a:cs typeface="Canva Sans"/>
                <a:sym typeface="Canva Sans"/>
              </a:rPr>
              <a:t>Training data split: 80% train, 20% validation.</a:t>
            </a:r>
          </a:p>
          <a:p>
            <a:pPr algn="ctr" marL="725800" indent="-362900" lvl="1">
              <a:lnSpc>
                <a:spcPts val="4706"/>
              </a:lnSpc>
              <a:buFont typeface="Arial"/>
              <a:buChar char="•"/>
            </a:pPr>
            <a:r>
              <a:rPr lang="en-US" sz="3361">
                <a:solidFill>
                  <a:srgbClr val="000000"/>
                </a:solidFill>
                <a:latin typeface="Canva Sans"/>
                <a:ea typeface="Canva Sans"/>
                <a:cs typeface="Canva Sans"/>
                <a:sym typeface="Canva Sans"/>
              </a:rPr>
              <a:t>Batch size: 64.</a:t>
            </a:r>
          </a:p>
          <a:p>
            <a:pPr algn="ctr" marL="725800" indent="-362900" lvl="1">
              <a:lnSpc>
                <a:spcPts val="4706"/>
              </a:lnSpc>
              <a:buFont typeface="Arial"/>
              <a:buChar char="•"/>
            </a:pPr>
            <a:r>
              <a:rPr lang="en-US" sz="3361">
                <a:solidFill>
                  <a:srgbClr val="000000"/>
                </a:solidFill>
                <a:latin typeface="Canva Sans"/>
                <a:ea typeface="Canva Sans"/>
                <a:cs typeface="Canva Sans"/>
                <a:sym typeface="Canva Sans"/>
              </a:rPr>
              <a:t>Epochs: Up to 100 with early stopping patience of 10 (restores best weights).</a:t>
            </a:r>
          </a:p>
          <a:p>
            <a:pPr algn="ctr" marL="725800" indent="-362900" lvl="1">
              <a:lnSpc>
                <a:spcPts val="4706"/>
              </a:lnSpc>
              <a:buFont typeface="Arial"/>
              <a:buChar char="•"/>
            </a:pPr>
            <a:r>
              <a:rPr lang="en-US" sz="3361">
                <a:solidFill>
                  <a:srgbClr val="000000"/>
                </a:solidFill>
                <a:latin typeface="Canva Sans"/>
                <a:ea typeface="Canva Sans"/>
                <a:cs typeface="Canva Sans"/>
                <a:sym typeface="Canva Sans"/>
              </a:rPr>
              <a:t>Learning rate reduction on plateau (factor 0.5, patience 5).</a:t>
            </a:r>
          </a:p>
          <a:p>
            <a:pPr algn="ctr">
              <a:lnSpc>
                <a:spcPts val="4706"/>
              </a:lnSpc>
            </a:pPr>
          </a:p>
        </p:txBody>
      </p:sp>
      <p:sp>
        <p:nvSpPr>
          <p:cNvPr name="TextBox 7" id="7"/>
          <p:cNvSpPr txBox="true"/>
          <p:nvPr/>
        </p:nvSpPr>
        <p:spPr>
          <a:xfrm rot="0">
            <a:off x="458102" y="5712574"/>
            <a:ext cx="2919264" cy="795020"/>
          </a:xfrm>
          <a:prstGeom prst="rect">
            <a:avLst/>
          </a:prstGeom>
        </p:spPr>
        <p:txBody>
          <a:bodyPr anchor="t" rtlCol="false" tIns="0" lIns="0" bIns="0" rIns="0">
            <a:spAutoFit/>
          </a:bodyPr>
          <a:lstStyle/>
          <a:p>
            <a:pPr algn="ctr">
              <a:lnSpc>
                <a:spcPts val="6580"/>
              </a:lnSpc>
            </a:pPr>
            <a:r>
              <a:rPr lang="en-US" sz="4700" b="true">
                <a:solidFill>
                  <a:srgbClr val="000000"/>
                </a:solidFill>
                <a:latin typeface="Canva Sans Bold"/>
                <a:ea typeface="Canva Sans Bold"/>
                <a:cs typeface="Canva Sans Bold"/>
                <a:sym typeface="Canva Sans Bold"/>
              </a:rPr>
              <a:t>Workflow:</a:t>
            </a:r>
          </a:p>
        </p:txBody>
      </p:sp>
      <p:sp>
        <p:nvSpPr>
          <p:cNvPr name="TextBox 8" id="8"/>
          <p:cNvSpPr txBox="true"/>
          <p:nvPr/>
        </p:nvSpPr>
        <p:spPr>
          <a:xfrm rot="0">
            <a:off x="1917734" y="6852851"/>
            <a:ext cx="15202346" cy="29806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Preprocessed sequences (from Milestone 1) fed into the model.</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Model trained with callbacks for adaptive learning and early stopping.</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Evaluated performance with validation MAE and MSE.</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Output predictions compared visually against actual RUL values.</a:t>
            </a:r>
          </a:p>
          <a:p>
            <a:pPr algn="ctr">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68235" y="885825"/>
            <a:ext cx="17951529" cy="1600274"/>
          </a:xfrm>
          <a:prstGeom prst="rect">
            <a:avLst/>
          </a:prstGeom>
        </p:spPr>
        <p:txBody>
          <a:bodyPr anchor="t" rtlCol="false" tIns="0" lIns="0" bIns="0" rIns="0">
            <a:spAutoFit/>
          </a:bodyPr>
          <a:lstStyle/>
          <a:p>
            <a:pPr algn="l">
              <a:lnSpc>
                <a:spcPts val="5751"/>
              </a:lnSpc>
            </a:pPr>
            <a:r>
              <a:rPr lang="en-US" sz="4793">
                <a:solidFill>
                  <a:srgbClr val="2B2B2B"/>
                </a:solidFill>
                <a:latin typeface="Agrandir"/>
                <a:ea typeface="Agrandir"/>
                <a:cs typeface="Agrandir"/>
                <a:sym typeface="Agrandir"/>
              </a:rPr>
              <a:t>Milestone 3: Model Evaluation and Performance Assessment</a:t>
            </a:r>
          </a:p>
          <a:p>
            <a:pPr algn="l" marL="0" indent="0" lvl="0">
              <a:lnSpc>
                <a:spcPts val="5751"/>
              </a:lnSpc>
              <a:spcBef>
                <a:spcPct val="0"/>
              </a:spcBef>
            </a:pPr>
          </a:p>
        </p:txBody>
      </p:sp>
      <p:pic>
        <p:nvPicPr>
          <p:cNvPr name="Picture 3" id="3"/>
          <p:cNvPicPr>
            <a:picLocks noChangeAspect="true"/>
          </p:cNvPicPr>
          <p:nvPr/>
        </p:nvPicPr>
        <p:blipFill>
          <a:blip r:embed="rId2">
            <a:alphaModFix amt="50000"/>
          </a:blip>
          <a:srcRect l="0" t="0" r="0" b="0"/>
          <a:stretch>
            <a:fillRect/>
          </a:stretch>
        </p:blipFill>
        <p:spPr>
          <a:xfrm flipH="false" flipV="false" rot="0">
            <a:off x="-3626795" y="2831128"/>
            <a:ext cx="10541077" cy="1052245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3463659" y="-599139"/>
            <a:ext cx="5865675" cy="5231058"/>
          </a:xfrm>
          <a:prstGeom prst="rect">
            <a:avLst/>
          </a:prstGeom>
        </p:spPr>
      </p:pic>
      <p:sp>
        <p:nvSpPr>
          <p:cNvPr name="TextBox 5" id="5"/>
          <p:cNvSpPr txBox="true"/>
          <p:nvPr/>
        </p:nvSpPr>
        <p:spPr>
          <a:xfrm rot="0">
            <a:off x="-7332021" y="2255203"/>
            <a:ext cx="17951529" cy="811530"/>
          </a:xfrm>
          <a:prstGeom prst="rect">
            <a:avLst/>
          </a:prstGeom>
        </p:spPr>
        <p:txBody>
          <a:bodyPr anchor="t" rtlCol="false" tIns="0" lIns="0" bIns="0" rIns="0">
            <a:spAutoFit/>
          </a:bodyPr>
          <a:lstStyle/>
          <a:p>
            <a:pPr algn="ctr">
              <a:lnSpc>
                <a:spcPts val="6720"/>
              </a:lnSpc>
            </a:pPr>
            <a:r>
              <a:rPr lang="en-US" sz="4800" b="true">
                <a:solidFill>
                  <a:srgbClr val="2B2B2B"/>
                </a:solidFill>
                <a:latin typeface="Canva Sans Bold"/>
                <a:ea typeface="Canva Sans Bold"/>
                <a:cs typeface="Canva Sans Bold"/>
                <a:sym typeface="Canva Sans Bold"/>
              </a:rPr>
              <a:t>Objective:</a:t>
            </a:r>
          </a:p>
        </p:txBody>
      </p:sp>
      <p:sp>
        <p:nvSpPr>
          <p:cNvPr name="TextBox 6" id="6"/>
          <p:cNvSpPr txBox="true"/>
          <p:nvPr/>
        </p:nvSpPr>
        <p:spPr>
          <a:xfrm rot="0">
            <a:off x="1357387" y="3600133"/>
            <a:ext cx="15573226" cy="11804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2B2B2B"/>
                </a:solidFill>
                <a:latin typeface="Canva Sans"/>
                <a:ea typeface="Canva Sans"/>
                <a:cs typeface="Canva Sans"/>
                <a:sym typeface="Canva Sans"/>
              </a:rPr>
              <a:t>Assess prediction accuracy of the trained model on the test dataset.</a:t>
            </a:r>
          </a:p>
          <a:p>
            <a:pPr algn="ctr">
              <a:lnSpc>
                <a:spcPts val="4759"/>
              </a:lnSpc>
            </a:pPr>
          </a:p>
        </p:txBody>
      </p:sp>
      <p:sp>
        <p:nvSpPr>
          <p:cNvPr name="TextBox 7" id="7"/>
          <p:cNvSpPr txBox="true"/>
          <p:nvPr/>
        </p:nvSpPr>
        <p:spPr>
          <a:xfrm rot="0">
            <a:off x="168235" y="4694873"/>
            <a:ext cx="3663851" cy="811530"/>
          </a:xfrm>
          <a:prstGeom prst="rect">
            <a:avLst/>
          </a:prstGeom>
        </p:spPr>
        <p:txBody>
          <a:bodyPr anchor="t" rtlCol="false" tIns="0" lIns="0" bIns="0" rIns="0">
            <a:spAutoFit/>
          </a:bodyPr>
          <a:lstStyle/>
          <a:p>
            <a:pPr algn="ctr">
              <a:lnSpc>
                <a:spcPts val="6720"/>
              </a:lnSpc>
            </a:pPr>
            <a:r>
              <a:rPr lang="en-US" sz="4800" b="true">
                <a:solidFill>
                  <a:srgbClr val="2B2B2B"/>
                </a:solidFill>
                <a:latin typeface="Canva Sans Bold"/>
                <a:ea typeface="Canva Sans Bold"/>
                <a:cs typeface="Canva Sans Bold"/>
                <a:sym typeface="Canva Sans Bold"/>
              </a:rPr>
              <a:t>Key</a:t>
            </a:r>
            <a:r>
              <a:rPr lang="en-US" b="true" sz="4800">
                <a:solidFill>
                  <a:srgbClr val="2B2B2B"/>
                </a:solidFill>
                <a:latin typeface="Canva Sans Bold"/>
                <a:ea typeface="Canva Sans Bold"/>
                <a:cs typeface="Canva Sans Bold"/>
                <a:sym typeface="Canva Sans Bold"/>
              </a:rPr>
              <a:t> Metrics:</a:t>
            </a:r>
          </a:p>
        </p:txBody>
      </p:sp>
      <p:sp>
        <p:nvSpPr>
          <p:cNvPr name="TextBox 8" id="8"/>
          <p:cNvSpPr txBox="true"/>
          <p:nvPr/>
        </p:nvSpPr>
        <p:spPr>
          <a:xfrm rot="0">
            <a:off x="1848901" y="6038012"/>
            <a:ext cx="13400004" cy="2601595"/>
          </a:xfrm>
          <a:prstGeom prst="rect">
            <a:avLst/>
          </a:prstGeom>
        </p:spPr>
        <p:txBody>
          <a:bodyPr anchor="t" rtlCol="false" tIns="0" lIns="0" bIns="0" rIns="0">
            <a:spAutoFit/>
          </a:bodyPr>
          <a:lstStyle/>
          <a:p>
            <a:pPr algn="ctr" marL="798828" indent="-399414" lvl="1">
              <a:lnSpc>
                <a:spcPts val="5179"/>
              </a:lnSpc>
              <a:buFont typeface="Arial"/>
              <a:buChar char="•"/>
            </a:pPr>
            <a:r>
              <a:rPr lang="en-US" sz="3699">
                <a:solidFill>
                  <a:srgbClr val="2B2B2B"/>
                </a:solidFill>
                <a:latin typeface="Canva Sans"/>
                <a:ea typeface="Canva Sans"/>
                <a:cs typeface="Canva Sans"/>
                <a:sym typeface="Canva Sans"/>
              </a:rPr>
              <a:t>Root Mean</a:t>
            </a:r>
            <a:r>
              <a:rPr lang="en-US" sz="3699">
                <a:solidFill>
                  <a:srgbClr val="2B2B2B"/>
                </a:solidFill>
                <a:latin typeface="Canva Sans"/>
                <a:ea typeface="Canva Sans"/>
                <a:cs typeface="Canva Sans"/>
                <a:sym typeface="Canva Sans"/>
              </a:rPr>
              <a:t> Square Error (RMSE): 15.9971 cycles.</a:t>
            </a:r>
          </a:p>
          <a:p>
            <a:pPr algn="ctr" marL="798828" indent="-399414" lvl="1">
              <a:lnSpc>
                <a:spcPts val="5179"/>
              </a:lnSpc>
              <a:buFont typeface="Arial"/>
              <a:buChar char="•"/>
            </a:pPr>
            <a:r>
              <a:rPr lang="en-US" sz="3699">
                <a:solidFill>
                  <a:srgbClr val="2B2B2B"/>
                </a:solidFill>
                <a:latin typeface="Canva Sans"/>
                <a:ea typeface="Canva Sans"/>
                <a:cs typeface="Canva Sans"/>
                <a:sym typeface="Canva Sans"/>
              </a:rPr>
              <a:t>Mean Absolute Error (MAE): 13.1381 cycles.</a:t>
            </a:r>
          </a:p>
          <a:p>
            <a:pPr algn="ctr" marL="798828" indent="-399414" lvl="1">
              <a:lnSpc>
                <a:spcPts val="5179"/>
              </a:lnSpc>
              <a:buFont typeface="Arial"/>
              <a:buChar char="•"/>
            </a:pPr>
            <a:r>
              <a:rPr lang="en-US" sz="3699">
                <a:solidFill>
                  <a:srgbClr val="2B2B2B"/>
                </a:solidFill>
                <a:latin typeface="Canva Sans"/>
                <a:ea typeface="Canva Sans"/>
                <a:cs typeface="Canva Sans"/>
                <a:sym typeface="Canva Sans"/>
              </a:rPr>
              <a:t>R² Score: 0.6958 (explains nearly 70% variance in RUL).</a:t>
            </a:r>
          </a:p>
          <a:p>
            <a:pPr algn="ctr">
              <a:lnSpc>
                <a:spcPts val="5179"/>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BEFE5"/>
        </a:solidFill>
      </p:bgPr>
    </p:bg>
    <p:spTree>
      <p:nvGrpSpPr>
        <p:cNvPr id="1" name=""/>
        <p:cNvGrpSpPr/>
        <p:nvPr/>
      </p:nvGrpSpPr>
      <p:grpSpPr>
        <a:xfrm>
          <a:off x="0" y="0"/>
          <a:ext cx="0" cy="0"/>
          <a:chOff x="0" y="0"/>
          <a:chExt cx="0" cy="0"/>
        </a:xfrm>
      </p:grpSpPr>
      <p:sp>
        <p:nvSpPr>
          <p:cNvPr name="TextBox 2" id="2"/>
          <p:cNvSpPr txBox="true"/>
          <p:nvPr/>
        </p:nvSpPr>
        <p:spPr>
          <a:xfrm rot="0">
            <a:off x="171240" y="933450"/>
            <a:ext cx="628382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Ev</a:t>
            </a:r>
            <a:r>
              <a:rPr lang="en-US" b="true" sz="5199">
                <a:solidFill>
                  <a:srgbClr val="000000"/>
                </a:solidFill>
                <a:latin typeface="Canva Sans Bold"/>
                <a:ea typeface="Canva Sans Bold"/>
                <a:cs typeface="Canva Sans Bold"/>
                <a:sym typeface="Canva Sans Bold"/>
              </a:rPr>
              <a:t>aluation Process:</a:t>
            </a:r>
          </a:p>
        </p:txBody>
      </p:sp>
      <p:sp>
        <p:nvSpPr>
          <p:cNvPr name="TextBox 3" id="3"/>
          <p:cNvSpPr txBox="true"/>
          <p:nvPr/>
        </p:nvSpPr>
        <p:spPr>
          <a:xfrm rot="0">
            <a:off x="518090" y="2581167"/>
            <a:ext cx="17959877" cy="29806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Generate</a:t>
            </a:r>
            <a:r>
              <a:rPr lang="en-US" sz="3399">
                <a:solidFill>
                  <a:srgbClr val="000000"/>
                </a:solidFill>
                <a:latin typeface="Canva Sans"/>
                <a:ea typeface="Canva Sans"/>
                <a:cs typeface="Canva Sans"/>
                <a:sym typeface="Canva Sans"/>
              </a:rPr>
              <a:t>d predictions on the held-out test set.</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Compared predicted vs actual RUL with scatter plots and time series visualization.</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Analyzed prediction error distribution showing mean error and standard deviation.</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Checked for overfitting by comparing training and validation losses across epochs</a:t>
            </a:r>
          </a:p>
          <a:p>
            <a:pPr algn="ctr">
              <a:lnSpc>
                <a:spcPts val="4759"/>
              </a:lnSpc>
            </a:pPr>
          </a:p>
        </p:txBody>
      </p:sp>
      <p:sp>
        <p:nvSpPr>
          <p:cNvPr name="TextBox 4" id="4"/>
          <p:cNvSpPr txBox="true"/>
          <p:nvPr/>
        </p:nvSpPr>
        <p:spPr>
          <a:xfrm rot="0">
            <a:off x="151892" y="5466607"/>
            <a:ext cx="3161258"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O</a:t>
            </a:r>
            <a:r>
              <a:rPr lang="en-US" b="true" sz="5199">
                <a:solidFill>
                  <a:srgbClr val="000000"/>
                </a:solidFill>
                <a:latin typeface="Canva Sans Bold"/>
                <a:ea typeface="Canva Sans Bold"/>
                <a:cs typeface="Canva Sans Bold"/>
                <a:sym typeface="Canva Sans Bold"/>
              </a:rPr>
              <a:t>utcome:</a:t>
            </a:r>
          </a:p>
        </p:txBody>
      </p:sp>
      <p:sp>
        <p:nvSpPr>
          <p:cNvPr name="TextBox 5" id="5"/>
          <p:cNvSpPr txBox="true"/>
          <p:nvPr/>
        </p:nvSpPr>
        <p:spPr>
          <a:xfrm rot="0">
            <a:off x="518090" y="6705384"/>
            <a:ext cx="17579943" cy="3022189"/>
          </a:xfrm>
          <a:prstGeom prst="rect">
            <a:avLst/>
          </a:prstGeom>
        </p:spPr>
        <p:txBody>
          <a:bodyPr anchor="t" rtlCol="false" tIns="0" lIns="0" bIns="0" rIns="0">
            <a:spAutoFit/>
          </a:bodyPr>
          <a:lstStyle/>
          <a:p>
            <a:pPr algn="ctr" marL="744513" indent="-372257" lvl="1">
              <a:lnSpc>
                <a:spcPts val="4827"/>
              </a:lnSpc>
              <a:buFont typeface="Arial"/>
              <a:buChar char="•"/>
            </a:pPr>
            <a:r>
              <a:rPr lang="en-US" sz="3448">
                <a:solidFill>
                  <a:srgbClr val="000000"/>
                </a:solidFill>
                <a:latin typeface="Canva Sans"/>
                <a:ea typeface="Canva Sans"/>
                <a:cs typeface="Canva Sans"/>
                <a:sym typeface="Canva Sans"/>
              </a:rPr>
              <a:t>Mo</a:t>
            </a:r>
            <a:r>
              <a:rPr lang="en-US" sz="3448">
                <a:solidFill>
                  <a:srgbClr val="000000"/>
                </a:solidFill>
                <a:latin typeface="Canva Sans"/>
                <a:ea typeface="Canva Sans"/>
                <a:cs typeface="Canva Sans"/>
                <a:sym typeface="Canva Sans"/>
              </a:rPr>
              <a:t>del demonstrates good predictive performance with acceptable error margins.</a:t>
            </a:r>
          </a:p>
          <a:p>
            <a:pPr algn="ctr" marL="744513" indent="-372257" lvl="1">
              <a:lnSpc>
                <a:spcPts val="4827"/>
              </a:lnSpc>
              <a:buFont typeface="Arial"/>
              <a:buChar char="•"/>
            </a:pPr>
            <a:r>
              <a:rPr lang="en-US" sz="3448">
                <a:solidFill>
                  <a:srgbClr val="000000"/>
                </a:solidFill>
                <a:latin typeface="Canva Sans"/>
                <a:ea typeface="Canva Sans"/>
                <a:cs typeface="Canva Sans"/>
                <a:sym typeface="Canva Sans"/>
              </a:rPr>
              <a:t>Provides reliable sequential RUL estimations for maintenance scheduling decisions.</a:t>
            </a:r>
          </a:p>
          <a:p>
            <a:pPr algn="ctr">
              <a:lnSpc>
                <a:spcPts val="482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25000"/>
          </a:blip>
          <a:srcRect l="0" t="0" r="0" b="0"/>
          <a:stretch>
            <a:fillRect/>
          </a:stretch>
        </p:blipFill>
        <p:spPr>
          <a:xfrm flipH="false" flipV="false" rot="-2932469">
            <a:off x="-2458732" y="-2682360"/>
            <a:ext cx="14388035" cy="16061643"/>
          </a:xfrm>
          <a:prstGeom prst="rect">
            <a:avLst/>
          </a:prstGeom>
        </p:spPr>
      </p:pic>
      <p:grpSp>
        <p:nvGrpSpPr>
          <p:cNvPr name="Group 4" id="4"/>
          <p:cNvGrpSpPr/>
          <p:nvPr/>
        </p:nvGrpSpPr>
        <p:grpSpPr>
          <a:xfrm rot="0">
            <a:off x="514350" y="701132"/>
            <a:ext cx="17259300" cy="2168210"/>
            <a:chOff x="0" y="0"/>
            <a:chExt cx="23012400" cy="2890947"/>
          </a:xfrm>
        </p:grpSpPr>
        <p:sp>
          <p:nvSpPr>
            <p:cNvPr name="TextBox 5" id="5"/>
            <p:cNvSpPr txBox="true"/>
            <p:nvPr/>
          </p:nvSpPr>
          <p:spPr>
            <a:xfrm rot="0">
              <a:off x="0" y="-152400"/>
              <a:ext cx="23012400" cy="2217197"/>
            </a:xfrm>
            <a:prstGeom prst="rect">
              <a:avLst/>
            </a:prstGeom>
          </p:spPr>
          <p:txBody>
            <a:bodyPr anchor="t" rtlCol="false" tIns="0" lIns="0" bIns="0" rIns="0">
              <a:spAutoFit/>
            </a:bodyPr>
            <a:lstStyle/>
            <a:p>
              <a:pPr algn="l">
                <a:lnSpc>
                  <a:spcPts val="6151"/>
                </a:lnSpc>
              </a:pPr>
              <a:r>
                <a:rPr lang="en-US" sz="5126">
                  <a:solidFill>
                    <a:srgbClr val="2B2B2B"/>
                  </a:solidFill>
                  <a:latin typeface="Agrandir"/>
                  <a:ea typeface="Agrandir"/>
                  <a:cs typeface="Agrandir"/>
                  <a:sym typeface="Agrandir"/>
                </a:rPr>
                <a:t>Milestone 4: Risk Thresholding and Maintenance Alerts</a:t>
              </a:r>
            </a:p>
            <a:p>
              <a:pPr algn="l" marL="0" indent="0" lvl="0">
                <a:lnSpc>
                  <a:spcPts val="6151"/>
                </a:lnSpc>
                <a:spcBef>
                  <a:spcPct val="0"/>
                </a:spcBef>
              </a:pPr>
            </a:p>
          </p:txBody>
        </p:sp>
        <p:sp>
          <p:nvSpPr>
            <p:cNvPr name="TextBox 6" id="6"/>
            <p:cNvSpPr txBox="true"/>
            <p:nvPr/>
          </p:nvSpPr>
          <p:spPr>
            <a:xfrm rot="0">
              <a:off x="0" y="2423265"/>
              <a:ext cx="23012400" cy="467681"/>
            </a:xfrm>
            <a:prstGeom prst="rect">
              <a:avLst/>
            </a:prstGeom>
          </p:spPr>
          <p:txBody>
            <a:bodyPr anchor="t" rtlCol="false" tIns="0" lIns="0" bIns="0" rIns="0">
              <a:spAutoFit/>
            </a:bodyPr>
            <a:lstStyle/>
            <a:p>
              <a:pPr algn="l" marL="0" indent="0" lvl="0">
                <a:lnSpc>
                  <a:spcPts val="2665"/>
                </a:lnSpc>
              </a:pPr>
            </a:p>
          </p:txBody>
        </p:sp>
      </p:grpSp>
      <p:sp>
        <p:nvSpPr>
          <p:cNvPr name="TextBox 7" id="7"/>
          <p:cNvSpPr txBox="true"/>
          <p:nvPr/>
        </p:nvSpPr>
        <p:spPr>
          <a:xfrm rot="0">
            <a:off x="357466" y="1925586"/>
            <a:ext cx="2726085" cy="738504"/>
          </a:xfrm>
          <a:prstGeom prst="rect">
            <a:avLst/>
          </a:prstGeom>
        </p:spPr>
        <p:txBody>
          <a:bodyPr anchor="t" rtlCol="false" tIns="0" lIns="0" bIns="0" rIns="0">
            <a:spAutoFit/>
          </a:bodyPr>
          <a:lstStyle/>
          <a:p>
            <a:pPr algn="ctr">
              <a:lnSpc>
                <a:spcPts val="6020"/>
              </a:lnSpc>
            </a:pPr>
            <a:r>
              <a:rPr lang="en-US" sz="4300" b="true">
                <a:solidFill>
                  <a:srgbClr val="2B2B2B"/>
                </a:solidFill>
                <a:latin typeface="Canva Sans Bold"/>
                <a:ea typeface="Canva Sans Bold"/>
                <a:cs typeface="Canva Sans Bold"/>
                <a:sym typeface="Canva Sans Bold"/>
              </a:rPr>
              <a:t>O</a:t>
            </a:r>
            <a:r>
              <a:rPr lang="en-US" b="true" sz="4300">
                <a:solidFill>
                  <a:srgbClr val="2B2B2B"/>
                </a:solidFill>
                <a:latin typeface="Canva Sans Bold"/>
                <a:ea typeface="Canva Sans Bold"/>
                <a:cs typeface="Canva Sans Bold"/>
                <a:sym typeface="Canva Sans Bold"/>
              </a:rPr>
              <a:t>bjective:</a:t>
            </a:r>
          </a:p>
        </p:txBody>
      </p:sp>
      <p:sp>
        <p:nvSpPr>
          <p:cNvPr name="TextBox 8" id="8"/>
          <p:cNvSpPr txBox="true"/>
          <p:nvPr/>
        </p:nvSpPr>
        <p:spPr>
          <a:xfrm rot="0">
            <a:off x="685584" y="3064140"/>
            <a:ext cx="17602416" cy="1100773"/>
          </a:xfrm>
          <a:prstGeom prst="rect">
            <a:avLst/>
          </a:prstGeom>
        </p:spPr>
        <p:txBody>
          <a:bodyPr anchor="t" rtlCol="false" tIns="0" lIns="0" bIns="0" rIns="0">
            <a:spAutoFit/>
          </a:bodyPr>
          <a:lstStyle/>
          <a:p>
            <a:pPr algn="ctr" marL="681537" indent="-340769" lvl="1">
              <a:lnSpc>
                <a:spcPts val="4419"/>
              </a:lnSpc>
              <a:buFont typeface="Arial"/>
              <a:buChar char="•"/>
            </a:pPr>
            <a:r>
              <a:rPr lang="en-US" sz="3156">
                <a:solidFill>
                  <a:srgbClr val="2B2B2B"/>
                </a:solidFill>
                <a:latin typeface="Canva Sans"/>
                <a:ea typeface="Canva Sans"/>
                <a:cs typeface="Canva Sans"/>
                <a:sym typeface="Canva Sans"/>
              </a:rPr>
              <a:t>Define threshol</a:t>
            </a:r>
            <a:r>
              <a:rPr lang="en-US" sz="3156">
                <a:solidFill>
                  <a:srgbClr val="2B2B2B"/>
                </a:solidFill>
                <a:latin typeface="Canva Sans"/>
                <a:ea typeface="Canva Sans"/>
                <a:cs typeface="Canva Sans"/>
                <a:sym typeface="Canva Sans"/>
              </a:rPr>
              <a:t>ds for RUL values to trigger warning and critical maintenance alerts.</a:t>
            </a:r>
          </a:p>
          <a:p>
            <a:pPr algn="ctr">
              <a:lnSpc>
                <a:spcPts val="4419"/>
              </a:lnSpc>
            </a:pPr>
          </a:p>
        </p:txBody>
      </p:sp>
      <p:sp>
        <p:nvSpPr>
          <p:cNvPr name="TextBox 9" id="9"/>
          <p:cNvSpPr txBox="true"/>
          <p:nvPr/>
        </p:nvSpPr>
        <p:spPr>
          <a:xfrm rot="0">
            <a:off x="514350" y="3922305"/>
            <a:ext cx="4568130" cy="738504"/>
          </a:xfrm>
          <a:prstGeom prst="rect">
            <a:avLst/>
          </a:prstGeom>
        </p:spPr>
        <p:txBody>
          <a:bodyPr anchor="t" rtlCol="false" tIns="0" lIns="0" bIns="0" rIns="0">
            <a:spAutoFit/>
          </a:bodyPr>
          <a:lstStyle/>
          <a:p>
            <a:pPr algn="ctr">
              <a:lnSpc>
                <a:spcPts val="6020"/>
              </a:lnSpc>
            </a:pPr>
            <a:r>
              <a:rPr lang="en-US" b="true" sz="4300">
                <a:solidFill>
                  <a:srgbClr val="2B2B2B"/>
                </a:solidFill>
                <a:latin typeface="Canva Sans Bold"/>
                <a:ea typeface="Canva Sans Bold"/>
                <a:cs typeface="Canva Sans Bold"/>
                <a:sym typeface="Canva Sans Bold"/>
              </a:rPr>
              <a:t>Alert Thresholds:</a:t>
            </a:r>
          </a:p>
        </p:txBody>
      </p:sp>
      <p:sp>
        <p:nvSpPr>
          <p:cNvPr name="TextBox 10" id="10"/>
          <p:cNvSpPr txBox="true"/>
          <p:nvPr/>
        </p:nvSpPr>
        <p:spPr>
          <a:xfrm rot="0">
            <a:off x="2775075" y="4820869"/>
            <a:ext cx="8683948" cy="178054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2B2B2B"/>
                </a:solidFill>
                <a:latin typeface="Canva Sans"/>
                <a:ea typeface="Canva Sans"/>
                <a:cs typeface="Canva Sans"/>
                <a:sym typeface="Canva Sans"/>
              </a:rPr>
              <a:t>W</a:t>
            </a:r>
            <a:r>
              <a:rPr lang="en-US" sz="3399">
                <a:solidFill>
                  <a:srgbClr val="2B2B2B"/>
                </a:solidFill>
                <a:latin typeface="Canva Sans"/>
                <a:ea typeface="Canva Sans"/>
                <a:cs typeface="Canva Sans"/>
                <a:sym typeface="Canva Sans"/>
              </a:rPr>
              <a:t>ARNING threshold: 40 cycles.</a:t>
            </a:r>
          </a:p>
          <a:p>
            <a:pPr algn="ctr" marL="734059" indent="-367030" lvl="1">
              <a:lnSpc>
                <a:spcPts val="4759"/>
              </a:lnSpc>
              <a:buFont typeface="Arial"/>
              <a:buChar char="•"/>
            </a:pPr>
            <a:r>
              <a:rPr lang="en-US" sz="3399">
                <a:solidFill>
                  <a:srgbClr val="2B2B2B"/>
                </a:solidFill>
                <a:latin typeface="Canva Sans"/>
                <a:ea typeface="Canva Sans"/>
                <a:cs typeface="Canva Sans"/>
                <a:sym typeface="Canva Sans"/>
              </a:rPr>
              <a:t>CRITICAL threshold: 20 cycles.</a:t>
            </a:r>
          </a:p>
          <a:p>
            <a:pPr algn="ctr">
              <a:lnSpc>
                <a:spcPts val="4759"/>
              </a:lnSpc>
            </a:pPr>
          </a:p>
        </p:txBody>
      </p:sp>
      <p:sp>
        <p:nvSpPr>
          <p:cNvPr name="TextBox 11" id="11"/>
          <p:cNvSpPr txBox="true"/>
          <p:nvPr/>
        </p:nvSpPr>
        <p:spPr>
          <a:xfrm rot="0">
            <a:off x="-595589" y="6189294"/>
            <a:ext cx="8394904" cy="738504"/>
          </a:xfrm>
          <a:prstGeom prst="rect">
            <a:avLst/>
          </a:prstGeom>
        </p:spPr>
        <p:txBody>
          <a:bodyPr anchor="t" rtlCol="false" tIns="0" lIns="0" bIns="0" rIns="0">
            <a:spAutoFit/>
          </a:bodyPr>
          <a:lstStyle/>
          <a:p>
            <a:pPr algn="ctr">
              <a:lnSpc>
                <a:spcPts val="6020"/>
              </a:lnSpc>
            </a:pPr>
            <a:r>
              <a:rPr lang="en-US" b="true" sz="4300">
                <a:solidFill>
                  <a:srgbClr val="2B2B2B"/>
                </a:solidFill>
                <a:latin typeface="Canva Sans Bold"/>
                <a:ea typeface="Canva Sans Bold"/>
                <a:cs typeface="Canva Sans Bold"/>
                <a:sym typeface="Canva Sans Bold"/>
              </a:rPr>
              <a:t>Alert System Workflow:</a:t>
            </a:r>
          </a:p>
        </p:txBody>
      </p:sp>
      <p:sp>
        <p:nvSpPr>
          <p:cNvPr name="TextBox 12" id="12"/>
          <p:cNvSpPr txBox="true"/>
          <p:nvPr/>
        </p:nvSpPr>
        <p:spPr>
          <a:xfrm rot="0">
            <a:off x="2775075" y="7341982"/>
            <a:ext cx="14315260" cy="2554394"/>
          </a:xfrm>
          <a:prstGeom prst="rect">
            <a:avLst/>
          </a:prstGeom>
        </p:spPr>
        <p:txBody>
          <a:bodyPr anchor="t" rtlCol="false" tIns="0" lIns="0" bIns="0" rIns="0">
            <a:spAutoFit/>
          </a:bodyPr>
          <a:lstStyle/>
          <a:p>
            <a:pPr algn="ctr" marL="633305" indent="-316652" lvl="1">
              <a:lnSpc>
                <a:spcPts val="4106"/>
              </a:lnSpc>
              <a:buFont typeface="Arial"/>
              <a:buChar char="•"/>
            </a:pPr>
            <a:r>
              <a:rPr lang="en-US" sz="2933">
                <a:solidFill>
                  <a:srgbClr val="2B2B2B"/>
                </a:solidFill>
                <a:latin typeface="Canva Sans"/>
                <a:ea typeface="Canva Sans"/>
                <a:cs typeface="Canva Sans"/>
                <a:sym typeface="Canva Sans"/>
              </a:rPr>
              <a:t>Pre</a:t>
            </a:r>
            <a:r>
              <a:rPr lang="en-US" sz="2933">
                <a:solidFill>
                  <a:srgbClr val="2B2B2B"/>
                </a:solidFill>
                <a:latin typeface="Canva Sans"/>
                <a:ea typeface="Canva Sans"/>
                <a:cs typeface="Canva Sans"/>
                <a:sym typeface="Canva Sans"/>
              </a:rPr>
              <a:t>dicted RUL values classified into normal, warning, or critical alert levels.</a:t>
            </a:r>
          </a:p>
          <a:p>
            <a:pPr algn="ctr" marL="633305" indent="-316652" lvl="1">
              <a:lnSpc>
                <a:spcPts val="4106"/>
              </a:lnSpc>
              <a:buFont typeface="Arial"/>
              <a:buChar char="•"/>
            </a:pPr>
            <a:r>
              <a:rPr lang="en-US" sz="2933">
                <a:solidFill>
                  <a:srgbClr val="2B2B2B"/>
                </a:solidFill>
                <a:latin typeface="Canva Sans"/>
                <a:ea typeface="Canva Sans"/>
                <a:cs typeface="Canva Sans"/>
                <a:sym typeface="Canva Sans"/>
              </a:rPr>
              <a:t>Monitored distribution of alerts on test samples.</a:t>
            </a:r>
          </a:p>
          <a:p>
            <a:pPr algn="ctr" marL="633305" indent="-316652" lvl="1">
              <a:lnSpc>
                <a:spcPts val="4106"/>
              </a:lnSpc>
              <a:buFont typeface="Arial"/>
              <a:buChar char="•"/>
            </a:pPr>
            <a:r>
              <a:rPr lang="en-US" sz="2933">
                <a:solidFill>
                  <a:srgbClr val="2B2B2B"/>
                </a:solidFill>
                <a:latin typeface="Canva Sans"/>
                <a:ea typeface="Canva Sans"/>
                <a:cs typeface="Canva Sans"/>
                <a:sym typeface="Canva Sans"/>
              </a:rPr>
              <a:t>Visualized alert frequency with bar charts and RUL distribution with threshold markers.</a:t>
            </a:r>
          </a:p>
          <a:p>
            <a:pPr algn="ctr">
              <a:lnSpc>
                <a:spcPts val="4106"/>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DAG3-jqoPdw</dc:identifier>
  <dcterms:modified xsi:type="dcterms:W3CDTF">2011-08-01T06:04:30Z</dcterms:modified>
  <cp:revision>1</cp:revision>
  <dc:title>Simple Presentation in Pink Lilac Pastel Blobs Basic Style</dc:title>
</cp:coreProperties>
</file>